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95" r:id="rId2"/>
    <p:sldId id="261" r:id="rId3"/>
    <p:sldId id="286" r:id="rId4"/>
    <p:sldId id="328" r:id="rId5"/>
    <p:sldId id="330" r:id="rId6"/>
    <p:sldId id="332" r:id="rId7"/>
    <p:sldId id="335" r:id="rId8"/>
    <p:sldId id="336" r:id="rId9"/>
    <p:sldId id="337" r:id="rId10"/>
    <p:sldId id="338" r:id="rId11"/>
    <p:sldId id="339" r:id="rId12"/>
    <p:sldId id="334" r:id="rId13"/>
  </p:sldIdLst>
  <p:sldSz cx="10691813" cy="7559675"/>
  <p:notesSz cx="6811963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Visscher" initials="IV" lastIdx="21" clrIdx="0">
    <p:extLst>
      <p:ext uri="{19B8F6BF-5375-455C-9EA6-DF929625EA0E}">
        <p15:presenceInfo xmlns:p15="http://schemas.microsoft.com/office/powerpoint/2012/main" userId="S-1-5-21-890908344-428807014-922709458-30231" providerId="AD"/>
      </p:ext>
    </p:extLst>
  </p:cmAuthor>
  <p:cmAuthor id="2" name="Wouter van der Bol" initials="WvdB" lastIdx="21" clrIdx="1">
    <p:extLst>
      <p:ext uri="{19B8F6BF-5375-455C-9EA6-DF929625EA0E}">
        <p15:presenceInfo xmlns:p15="http://schemas.microsoft.com/office/powerpoint/2012/main" userId="S-1-5-21-890908344-428807014-922709458-8860" providerId="AD"/>
      </p:ext>
    </p:extLst>
  </p:cmAuthor>
  <p:cmAuthor id="3" name="Eddy van Zweeden" initials="EvZ" lastIdx="1" clrIdx="2">
    <p:extLst>
      <p:ext uri="{19B8F6BF-5375-455C-9EA6-DF929625EA0E}">
        <p15:presenceInfo xmlns:p15="http://schemas.microsoft.com/office/powerpoint/2012/main" userId="Eddy van Zweeden" providerId="None"/>
      </p:ext>
    </p:extLst>
  </p:cmAuthor>
  <p:cmAuthor id="4" name="Lisanne Busscher" initials="LB" lastIdx="1" clrIdx="3">
    <p:extLst>
      <p:ext uri="{19B8F6BF-5375-455C-9EA6-DF929625EA0E}">
        <p15:presenceInfo xmlns:p15="http://schemas.microsoft.com/office/powerpoint/2012/main" userId="S-1-5-21-890908344-428807014-922709458-55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6BB"/>
    <a:srgbClr val="000000"/>
    <a:srgbClr val="F5C400"/>
    <a:srgbClr val="8E8279"/>
    <a:srgbClr val="4E9D2D"/>
    <a:srgbClr val="FF8300"/>
    <a:srgbClr val="009BDE"/>
    <a:srgbClr val="662E6B"/>
    <a:srgbClr val="E9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2"/>
  </p:normalViewPr>
  <p:slideViewPr>
    <p:cSldViewPr snapToGrid="0" snapToObjects="1">
      <p:cViewPr varScale="1">
        <p:scale>
          <a:sx n="99" d="100"/>
          <a:sy n="99" d="100"/>
        </p:scale>
        <p:origin x="14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497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7E96-210C-DC4F-B910-369F54BCD2C0}" type="datetimeFigureOut">
              <a:rPr lang="nl-NL" smtClean="0"/>
              <a:t>02-10-2023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E1805-BDF8-A74D-877D-FA4D6D911A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35B3C-6144-CB4C-8A70-67310CD7A0A2}" type="datetimeFigureOut">
              <a:rPr lang="nl-NL" smtClean="0"/>
              <a:t>02-10-2023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1243013"/>
            <a:ext cx="47450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FD64C-4227-DE47-AE66-2112F2030B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9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-11151" y="0"/>
            <a:ext cx="3869473" cy="7559675"/>
          </a:xfrm>
          <a:custGeom>
            <a:avLst/>
            <a:gdLst>
              <a:gd name="connsiteX0" fmla="*/ 0 w 4382430"/>
              <a:gd name="connsiteY0" fmla="*/ 0 h 7559675"/>
              <a:gd name="connsiteX1" fmla="*/ 4382430 w 4382430"/>
              <a:gd name="connsiteY1" fmla="*/ 0 h 7559675"/>
              <a:gd name="connsiteX2" fmla="*/ 4382430 w 4382430"/>
              <a:gd name="connsiteY2" fmla="*/ 7559675 h 7559675"/>
              <a:gd name="connsiteX3" fmla="*/ 0 w 4382430"/>
              <a:gd name="connsiteY3" fmla="*/ 7559675 h 7559675"/>
              <a:gd name="connsiteX4" fmla="*/ 0 w 4382430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0 w 5107259"/>
              <a:gd name="connsiteY3" fmla="*/ 7559675 h 7559675"/>
              <a:gd name="connsiteX4" fmla="*/ 0 w 5107259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2843561 w 5107259"/>
              <a:gd name="connsiteY3" fmla="*/ 7336651 h 7559675"/>
              <a:gd name="connsiteX4" fmla="*/ 0 w 5107259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1248936 w 5107259"/>
              <a:gd name="connsiteY3" fmla="*/ 7559675 h 7559675"/>
              <a:gd name="connsiteX4" fmla="*/ 0 w 5107259"/>
              <a:gd name="connsiteY4" fmla="*/ 0 h 7559675"/>
              <a:gd name="connsiteX0" fmla="*/ 780586 w 3858323"/>
              <a:gd name="connsiteY0" fmla="*/ 468351 h 7559675"/>
              <a:gd name="connsiteX1" fmla="*/ 3858323 w 3858323"/>
              <a:gd name="connsiteY1" fmla="*/ 0 h 7559675"/>
              <a:gd name="connsiteX2" fmla="*/ 3133494 w 3858323"/>
              <a:gd name="connsiteY2" fmla="*/ 7559675 h 7559675"/>
              <a:gd name="connsiteX3" fmla="*/ 0 w 3858323"/>
              <a:gd name="connsiteY3" fmla="*/ 7559675 h 7559675"/>
              <a:gd name="connsiteX4" fmla="*/ 780586 w 3858323"/>
              <a:gd name="connsiteY4" fmla="*/ 468351 h 7559675"/>
              <a:gd name="connsiteX0" fmla="*/ 0 w 3869473"/>
              <a:gd name="connsiteY0" fmla="*/ 0 h 7559675"/>
              <a:gd name="connsiteX1" fmla="*/ 3869473 w 3869473"/>
              <a:gd name="connsiteY1" fmla="*/ 0 h 7559675"/>
              <a:gd name="connsiteX2" fmla="*/ 3144644 w 3869473"/>
              <a:gd name="connsiteY2" fmla="*/ 7559675 h 7559675"/>
              <a:gd name="connsiteX3" fmla="*/ 11150 w 3869473"/>
              <a:gd name="connsiteY3" fmla="*/ 7559675 h 7559675"/>
              <a:gd name="connsiteX4" fmla="*/ 0 w 3869473"/>
              <a:gd name="connsiteY4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473" h="7559675">
                <a:moveTo>
                  <a:pt x="0" y="0"/>
                </a:moveTo>
                <a:lnTo>
                  <a:pt x="3869473" y="0"/>
                </a:lnTo>
                <a:lnTo>
                  <a:pt x="3144644" y="7559675"/>
                </a:lnTo>
                <a:lnTo>
                  <a:pt x="11150" y="7559675"/>
                </a:lnTo>
                <a:cubicBezTo>
                  <a:pt x="7433" y="5039783"/>
                  <a:pt x="3717" y="2519892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7858" y="3307783"/>
            <a:ext cx="5553308" cy="15504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97858" y="4858189"/>
            <a:ext cx="5553308" cy="17061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 flipH="1">
            <a:off x="3752531" y="2929027"/>
            <a:ext cx="379142" cy="4047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8"/>
          <p:cNvSpPr/>
          <p:nvPr userDrawn="1"/>
        </p:nvSpPr>
        <p:spPr>
          <a:xfrm>
            <a:off x="-11151" y="742233"/>
            <a:ext cx="3868806" cy="1604038"/>
          </a:xfrm>
          <a:custGeom>
            <a:avLst/>
            <a:gdLst>
              <a:gd name="connsiteX0" fmla="*/ 0 w 4382430"/>
              <a:gd name="connsiteY0" fmla="*/ 0 h 7559675"/>
              <a:gd name="connsiteX1" fmla="*/ 4382430 w 4382430"/>
              <a:gd name="connsiteY1" fmla="*/ 0 h 7559675"/>
              <a:gd name="connsiteX2" fmla="*/ 4382430 w 4382430"/>
              <a:gd name="connsiteY2" fmla="*/ 7559675 h 7559675"/>
              <a:gd name="connsiteX3" fmla="*/ 0 w 4382430"/>
              <a:gd name="connsiteY3" fmla="*/ 7559675 h 7559675"/>
              <a:gd name="connsiteX4" fmla="*/ 0 w 4382430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0 w 5107259"/>
              <a:gd name="connsiteY3" fmla="*/ 7559675 h 7559675"/>
              <a:gd name="connsiteX4" fmla="*/ 0 w 5107259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2843561 w 5107259"/>
              <a:gd name="connsiteY3" fmla="*/ 7336651 h 7559675"/>
              <a:gd name="connsiteX4" fmla="*/ 0 w 5107259"/>
              <a:gd name="connsiteY4" fmla="*/ 0 h 7559675"/>
              <a:gd name="connsiteX0" fmla="*/ 0 w 5107259"/>
              <a:gd name="connsiteY0" fmla="*/ 0 h 7559675"/>
              <a:gd name="connsiteX1" fmla="*/ 5107259 w 5107259"/>
              <a:gd name="connsiteY1" fmla="*/ 0 h 7559675"/>
              <a:gd name="connsiteX2" fmla="*/ 4382430 w 5107259"/>
              <a:gd name="connsiteY2" fmla="*/ 7559675 h 7559675"/>
              <a:gd name="connsiteX3" fmla="*/ 1248936 w 5107259"/>
              <a:gd name="connsiteY3" fmla="*/ 7559675 h 7559675"/>
              <a:gd name="connsiteX4" fmla="*/ 0 w 5107259"/>
              <a:gd name="connsiteY4" fmla="*/ 0 h 7559675"/>
              <a:gd name="connsiteX0" fmla="*/ 780586 w 3858323"/>
              <a:gd name="connsiteY0" fmla="*/ 468351 h 7559675"/>
              <a:gd name="connsiteX1" fmla="*/ 3858323 w 3858323"/>
              <a:gd name="connsiteY1" fmla="*/ 0 h 7559675"/>
              <a:gd name="connsiteX2" fmla="*/ 3133494 w 3858323"/>
              <a:gd name="connsiteY2" fmla="*/ 7559675 h 7559675"/>
              <a:gd name="connsiteX3" fmla="*/ 0 w 3858323"/>
              <a:gd name="connsiteY3" fmla="*/ 7559675 h 7559675"/>
              <a:gd name="connsiteX4" fmla="*/ 780586 w 3858323"/>
              <a:gd name="connsiteY4" fmla="*/ 468351 h 7559675"/>
              <a:gd name="connsiteX0" fmla="*/ 0 w 3869473"/>
              <a:gd name="connsiteY0" fmla="*/ 0 h 7559675"/>
              <a:gd name="connsiteX1" fmla="*/ 3869473 w 3869473"/>
              <a:gd name="connsiteY1" fmla="*/ 0 h 7559675"/>
              <a:gd name="connsiteX2" fmla="*/ 3144644 w 3869473"/>
              <a:gd name="connsiteY2" fmla="*/ 7559675 h 7559675"/>
              <a:gd name="connsiteX3" fmla="*/ 11150 w 3869473"/>
              <a:gd name="connsiteY3" fmla="*/ 7559675 h 7559675"/>
              <a:gd name="connsiteX4" fmla="*/ 0 w 3869473"/>
              <a:gd name="connsiteY4" fmla="*/ 0 h 7559675"/>
              <a:gd name="connsiteX0" fmla="*/ 0 w 18136695"/>
              <a:gd name="connsiteY0" fmla="*/ 0 h 7559675"/>
              <a:gd name="connsiteX1" fmla="*/ 18136695 w 18136695"/>
              <a:gd name="connsiteY1" fmla="*/ 0 h 7559675"/>
              <a:gd name="connsiteX2" fmla="*/ 17411866 w 18136695"/>
              <a:gd name="connsiteY2" fmla="*/ 7559675 h 7559675"/>
              <a:gd name="connsiteX3" fmla="*/ 14278372 w 18136695"/>
              <a:gd name="connsiteY3" fmla="*/ 7559675 h 7559675"/>
              <a:gd name="connsiteX4" fmla="*/ 0 w 18136695"/>
              <a:gd name="connsiteY4" fmla="*/ 0 h 7559675"/>
              <a:gd name="connsiteX0" fmla="*/ 96217 w 18232912"/>
              <a:gd name="connsiteY0" fmla="*/ 0 h 7559675"/>
              <a:gd name="connsiteX1" fmla="*/ 18232912 w 18232912"/>
              <a:gd name="connsiteY1" fmla="*/ 0 h 7559675"/>
              <a:gd name="connsiteX2" fmla="*/ 17508083 w 18232912"/>
              <a:gd name="connsiteY2" fmla="*/ 7559675 h 7559675"/>
              <a:gd name="connsiteX3" fmla="*/ 96 w 18232912"/>
              <a:gd name="connsiteY3" fmla="*/ 7398770 h 7559675"/>
              <a:gd name="connsiteX4" fmla="*/ 96217 w 18232912"/>
              <a:gd name="connsiteY4" fmla="*/ 0 h 7559675"/>
              <a:gd name="connsiteX0" fmla="*/ 53168 w 18189863"/>
              <a:gd name="connsiteY0" fmla="*/ 0 h 7559675"/>
              <a:gd name="connsiteX1" fmla="*/ 18189863 w 18189863"/>
              <a:gd name="connsiteY1" fmla="*/ 0 h 7559675"/>
              <a:gd name="connsiteX2" fmla="*/ 17465034 w 18189863"/>
              <a:gd name="connsiteY2" fmla="*/ 7559675 h 7559675"/>
              <a:gd name="connsiteX3" fmla="*/ 163 w 18189863"/>
              <a:gd name="connsiteY3" fmla="*/ 7485006 h 7559675"/>
              <a:gd name="connsiteX4" fmla="*/ 53168 w 18189863"/>
              <a:gd name="connsiteY4" fmla="*/ 0 h 7559675"/>
              <a:gd name="connsiteX0" fmla="*/ 0 w 18222931"/>
              <a:gd name="connsiteY0" fmla="*/ 0 h 7559675"/>
              <a:gd name="connsiteX1" fmla="*/ 18222931 w 18222931"/>
              <a:gd name="connsiteY1" fmla="*/ 0 h 7559675"/>
              <a:gd name="connsiteX2" fmla="*/ 17498102 w 18222931"/>
              <a:gd name="connsiteY2" fmla="*/ 7559675 h 7559675"/>
              <a:gd name="connsiteX3" fmla="*/ 33231 w 18222931"/>
              <a:gd name="connsiteY3" fmla="*/ 7485006 h 7559675"/>
              <a:gd name="connsiteX4" fmla="*/ 0 w 18222931"/>
              <a:gd name="connsiteY4" fmla="*/ 0 h 7559675"/>
              <a:gd name="connsiteX0" fmla="*/ 10409 w 18233340"/>
              <a:gd name="connsiteY0" fmla="*/ 0 h 7559675"/>
              <a:gd name="connsiteX1" fmla="*/ 18233340 w 18233340"/>
              <a:gd name="connsiteY1" fmla="*/ 0 h 7559675"/>
              <a:gd name="connsiteX2" fmla="*/ 17508511 w 18233340"/>
              <a:gd name="connsiteY2" fmla="*/ 7559675 h 7559675"/>
              <a:gd name="connsiteX3" fmla="*/ 525 w 18233340"/>
              <a:gd name="connsiteY3" fmla="*/ 7485006 h 7559675"/>
              <a:gd name="connsiteX4" fmla="*/ 10409 w 18233340"/>
              <a:gd name="connsiteY4" fmla="*/ 0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3340" h="7559675">
                <a:moveTo>
                  <a:pt x="10409" y="0"/>
                </a:moveTo>
                <a:lnTo>
                  <a:pt x="18233340" y="0"/>
                </a:lnTo>
                <a:lnTo>
                  <a:pt x="17508511" y="7559675"/>
                </a:lnTo>
                <a:lnTo>
                  <a:pt x="525" y="7485006"/>
                </a:lnTo>
                <a:cubicBezTo>
                  <a:pt x="-3192" y="4965114"/>
                  <a:pt x="14126" y="2519892"/>
                  <a:pt x="104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63348" y="1103971"/>
            <a:ext cx="2078827" cy="8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97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0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5062" y="1800541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FB6BB"/>
                </a:solidFill>
              </a:defRPr>
            </a:lvl1pPr>
          </a:lstStyle>
          <a:p>
            <a:fld id="{82E20173-1CA4-E44A-BB96-80F8721AD86E}" type="datetimeFigureOut">
              <a:rPr lang="nl-NL" smtClean="0"/>
              <a:pPr/>
              <a:t>02-10-2023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FB6BB"/>
                </a:solidFill>
              </a:defRPr>
            </a:lvl1pPr>
          </a:lstStyle>
          <a:p>
            <a:fld id="{27B5CAFA-83A0-0343-A317-8905416585D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0656" y="7002782"/>
            <a:ext cx="190500" cy="406400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cxnSp>
        <p:nvCxnSpPr>
          <p:cNvPr id="16" name="Rechte verbindingslijn 15"/>
          <p:cNvCxnSpPr/>
          <p:nvPr userDrawn="1"/>
        </p:nvCxnSpPr>
        <p:spPr>
          <a:xfrm flipH="1">
            <a:off x="524107" y="189571"/>
            <a:ext cx="69637" cy="743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77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5062" y="1800545"/>
            <a:ext cx="4320000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36751" y="1800545"/>
            <a:ext cx="4320000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FB6BB"/>
                </a:solidFill>
              </a:defRPr>
            </a:lvl1pPr>
          </a:lstStyle>
          <a:p>
            <a:fld id="{82E20173-1CA4-E44A-BB96-80F8721AD86E}" type="datetimeFigureOut">
              <a:rPr lang="nl-NL" smtClean="0"/>
              <a:pPr/>
              <a:t>02-10-2023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FB6BB"/>
                </a:solidFill>
              </a:defRPr>
            </a:lvl1pPr>
          </a:lstStyle>
          <a:p>
            <a:fld id="{27B5CAFA-83A0-0343-A317-8905416585D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ekstvak 1"/>
          <p:cNvSpPr txBox="1"/>
          <p:nvPr userDrawn="1"/>
        </p:nvSpPr>
        <p:spPr>
          <a:xfrm>
            <a:off x="2085278" y="56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 flipH="1">
            <a:off x="524107" y="189571"/>
            <a:ext cx="69637" cy="743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6969" y="6978515"/>
            <a:ext cx="214187" cy="45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6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7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60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1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9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43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16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20000"/>
              </a:lnSpc>
              <a:defRPr sz="1100">
                <a:solidFill>
                  <a:srgbClr val="8FB6B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82E20173-1CA4-E44A-BB96-80F8721AD86E}" type="datetimeFigureOut">
              <a:rPr lang="nl-NL" smtClean="0"/>
              <a:pPr/>
              <a:t>02-10-2023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defRPr sz="1100">
                <a:solidFill>
                  <a:srgbClr val="8FB6B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20000"/>
              </a:lnSpc>
              <a:defRPr sz="1100">
                <a:solidFill>
                  <a:srgbClr val="8FB6B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7B5CAFA-83A0-0343-A317-8905416585D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titel 14"/>
          <p:cNvSpPr>
            <a:spLocks noGrp="1"/>
          </p:cNvSpPr>
          <p:nvPr>
            <p:ph type="title"/>
          </p:nvPr>
        </p:nvSpPr>
        <p:spPr>
          <a:xfrm>
            <a:off x="735013" y="189571"/>
            <a:ext cx="9221787" cy="74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Titelstijl van model bewerken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8306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4" r:id="rId4"/>
    <p:sldLayoutId id="2147483705" r:id="rId5"/>
    <p:sldLayoutId id="2147483701" r:id="rId6"/>
    <p:sldLayoutId id="2147483699" r:id="rId7"/>
    <p:sldLayoutId id="2147483702" r:id="rId8"/>
    <p:sldLayoutId id="2147483703" r:id="rId9"/>
    <p:sldLayoutId id="2147483706" r:id="rId10"/>
    <p:sldLayoutId id="2147483707" r:id="rId11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i="1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00482" indent="-200482" algn="l" defTabSz="801929" rtl="0" eaLnBrk="1" latinLnBrk="0" hangingPunct="1">
        <a:lnSpc>
          <a:spcPct val="120000"/>
        </a:lnSpc>
        <a:spcBef>
          <a:spcPts val="877"/>
        </a:spcBef>
        <a:buFont typeface="Arial"/>
        <a:buChar char="•"/>
        <a:defRPr sz="11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01447" indent="-200482" algn="l" defTabSz="801929" rtl="0" eaLnBrk="1" latinLnBrk="0" hangingPunct="1">
        <a:lnSpc>
          <a:spcPct val="120000"/>
        </a:lnSpc>
        <a:spcBef>
          <a:spcPts val="439"/>
        </a:spcBef>
        <a:buFont typeface="Arial"/>
        <a:buChar char="•"/>
        <a:defRPr sz="11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002411" indent="-200482" algn="l" defTabSz="801929" rtl="0" eaLnBrk="1" latinLnBrk="0" hangingPunct="1">
        <a:lnSpc>
          <a:spcPct val="120000"/>
        </a:lnSpc>
        <a:spcBef>
          <a:spcPts val="439"/>
        </a:spcBef>
        <a:buFont typeface="Arial"/>
        <a:buChar char="•"/>
        <a:defRPr sz="11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403375" indent="-200482" algn="l" defTabSz="801929" rtl="0" eaLnBrk="1" latinLnBrk="0" hangingPunct="1">
        <a:lnSpc>
          <a:spcPct val="120000"/>
        </a:lnSpc>
        <a:spcBef>
          <a:spcPts val="439"/>
        </a:spcBef>
        <a:buFont typeface="Arial"/>
        <a:buChar char="•"/>
        <a:defRPr sz="11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804340" indent="-200482" algn="l" defTabSz="801929" rtl="0" eaLnBrk="1" latinLnBrk="0" hangingPunct="1">
        <a:lnSpc>
          <a:spcPct val="120000"/>
        </a:lnSpc>
        <a:spcBef>
          <a:spcPts val="439"/>
        </a:spcBef>
        <a:buFont typeface="Arial"/>
        <a:buChar char="•"/>
        <a:defRPr sz="11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53" y="1087487"/>
            <a:ext cx="3443847" cy="950789"/>
          </a:xfrm>
          <a:prstGeom prst="rect">
            <a:avLst/>
          </a:prstGeom>
        </p:spPr>
      </p:pic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Bond van Carnavalsverenigingen in Limburg (BCL)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praalwagenverzekering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52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Het aanvraagproces</a:t>
            </a:r>
            <a:endParaRPr lang="nl-NL" sz="24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34214" y="3023672"/>
            <a:ext cx="3893257" cy="1512322"/>
          </a:xfrm>
        </p:spPr>
        <p:txBody>
          <a:bodyPr/>
          <a:lstStyle/>
          <a:p>
            <a:pPr marL="0" indent="0">
              <a:buNone/>
            </a:pPr>
            <a:endParaRPr lang="nl-NL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3800" dirty="0" smtClean="0">
              <a:solidFill>
                <a:srgbClr val="8FB6BB"/>
              </a:solidFill>
            </a:endParaRPr>
          </a:p>
        </p:txBody>
      </p:sp>
      <p:sp>
        <p:nvSpPr>
          <p:cNvPr id="8" name="Parallellogram 5"/>
          <p:cNvSpPr/>
          <p:nvPr/>
        </p:nvSpPr>
        <p:spPr>
          <a:xfrm rot="10800000">
            <a:off x="6690219" y="-2"/>
            <a:ext cx="3266579" cy="7559676"/>
          </a:xfrm>
          <a:custGeom>
            <a:avLst/>
            <a:gdLst>
              <a:gd name="connsiteX0" fmla="*/ 0 w 2409959"/>
              <a:gd name="connsiteY0" fmla="*/ 7559675 h 7559675"/>
              <a:gd name="connsiteX1" fmla="*/ 270084 w 2409959"/>
              <a:gd name="connsiteY1" fmla="*/ 0 h 7559675"/>
              <a:gd name="connsiteX2" fmla="*/ 2409959 w 2409959"/>
              <a:gd name="connsiteY2" fmla="*/ 0 h 7559675"/>
              <a:gd name="connsiteX3" fmla="*/ 2139875 w 2409959"/>
              <a:gd name="connsiteY3" fmla="*/ 7559675 h 7559675"/>
              <a:gd name="connsiteX4" fmla="*/ 0 w 2409959"/>
              <a:gd name="connsiteY4" fmla="*/ 7559675 h 7559675"/>
              <a:gd name="connsiteX0" fmla="*/ 0 w 2409959"/>
              <a:gd name="connsiteY0" fmla="*/ 7559675 h 7572738"/>
              <a:gd name="connsiteX1" fmla="*/ 270084 w 2409959"/>
              <a:gd name="connsiteY1" fmla="*/ 0 h 7572738"/>
              <a:gd name="connsiteX2" fmla="*/ 2409959 w 2409959"/>
              <a:gd name="connsiteY2" fmla="*/ 0 h 7572738"/>
              <a:gd name="connsiteX3" fmla="*/ 1774115 w 2409959"/>
              <a:gd name="connsiteY3" fmla="*/ 7572738 h 7572738"/>
              <a:gd name="connsiteX4" fmla="*/ 0 w 2409959"/>
              <a:gd name="connsiteY4" fmla="*/ 7559675 h 75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959" h="7572738">
                <a:moveTo>
                  <a:pt x="0" y="7559675"/>
                </a:moveTo>
                <a:lnTo>
                  <a:pt x="270084" y="0"/>
                </a:lnTo>
                <a:lnTo>
                  <a:pt x="2409959" y="0"/>
                </a:lnTo>
                <a:lnTo>
                  <a:pt x="1774115" y="7572738"/>
                </a:lnTo>
                <a:lnTo>
                  <a:pt x="0" y="75596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0800000">
            <a:off x="9393841" y="-1"/>
            <a:ext cx="1297972" cy="75464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" y="1577222"/>
            <a:ext cx="712091" cy="71209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53" y="4163081"/>
            <a:ext cx="609044" cy="6090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30" y="2806805"/>
            <a:ext cx="717998" cy="71799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470658" y="1763990"/>
            <a:ext cx="4134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Alleen aan te vragen via een assurantieadviseur</a:t>
            </a:r>
            <a:endParaRPr lang="nl-NL" sz="1600" dirty="0"/>
          </a:p>
        </p:txBody>
      </p:sp>
      <p:sp>
        <p:nvSpPr>
          <p:cNvPr id="15" name="Tekstvak 14"/>
          <p:cNvSpPr txBox="1"/>
          <p:nvPr/>
        </p:nvSpPr>
        <p:spPr>
          <a:xfrm>
            <a:off x="1503428" y="2863545"/>
            <a:ext cx="4112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Vind via onze website een adviseur in de buurt </a:t>
            </a:r>
            <a:endParaRPr lang="nl-NL" sz="1600" dirty="0"/>
          </a:p>
        </p:txBody>
      </p:sp>
      <p:sp>
        <p:nvSpPr>
          <p:cNvPr id="19" name="Tekstvak 18"/>
          <p:cNvSpPr txBox="1"/>
          <p:nvPr/>
        </p:nvSpPr>
        <p:spPr>
          <a:xfrm>
            <a:off x="1503428" y="4205993"/>
            <a:ext cx="496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Zorg ervoor dat de verzekering op tijd wordt aangevraagd</a:t>
            </a:r>
          </a:p>
          <a:p>
            <a:r>
              <a:rPr lang="nl-NL" sz="1200" dirty="0" smtClean="0"/>
              <a:t>Wij adviseren een maand van te voren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538125" y="3135239"/>
            <a:ext cx="1639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smtClean="0"/>
              <a:t>verzekeren.vereende.nl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4078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De overige verzekeringen</a:t>
            </a:r>
            <a:endParaRPr lang="nl-NL" sz="24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34214" y="3023672"/>
            <a:ext cx="3893257" cy="1512322"/>
          </a:xfrm>
        </p:spPr>
        <p:txBody>
          <a:bodyPr/>
          <a:lstStyle/>
          <a:p>
            <a:pPr marL="0" indent="0">
              <a:buNone/>
            </a:pPr>
            <a:endParaRPr lang="nl-NL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3800" dirty="0" smtClean="0">
              <a:solidFill>
                <a:srgbClr val="8FB6BB"/>
              </a:solidFill>
            </a:endParaRPr>
          </a:p>
        </p:txBody>
      </p:sp>
      <p:sp>
        <p:nvSpPr>
          <p:cNvPr id="8" name="Parallellogram 5"/>
          <p:cNvSpPr/>
          <p:nvPr/>
        </p:nvSpPr>
        <p:spPr>
          <a:xfrm rot="10800000">
            <a:off x="6690219" y="-2"/>
            <a:ext cx="3266579" cy="7559676"/>
          </a:xfrm>
          <a:custGeom>
            <a:avLst/>
            <a:gdLst>
              <a:gd name="connsiteX0" fmla="*/ 0 w 2409959"/>
              <a:gd name="connsiteY0" fmla="*/ 7559675 h 7559675"/>
              <a:gd name="connsiteX1" fmla="*/ 270084 w 2409959"/>
              <a:gd name="connsiteY1" fmla="*/ 0 h 7559675"/>
              <a:gd name="connsiteX2" fmla="*/ 2409959 w 2409959"/>
              <a:gd name="connsiteY2" fmla="*/ 0 h 7559675"/>
              <a:gd name="connsiteX3" fmla="*/ 2139875 w 2409959"/>
              <a:gd name="connsiteY3" fmla="*/ 7559675 h 7559675"/>
              <a:gd name="connsiteX4" fmla="*/ 0 w 2409959"/>
              <a:gd name="connsiteY4" fmla="*/ 7559675 h 7559675"/>
              <a:gd name="connsiteX0" fmla="*/ 0 w 2409959"/>
              <a:gd name="connsiteY0" fmla="*/ 7559675 h 7572738"/>
              <a:gd name="connsiteX1" fmla="*/ 270084 w 2409959"/>
              <a:gd name="connsiteY1" fmla="*/ 0 h 7572738"/>
              <a:gd name="connsiteX2" fmla="*/ 2409959 w 2409959"/>
              <a:gd name="connsiteY2" fmla="*/ 0 h 7572738"/>
              <a:gd name="connsiteX3" fmla="*/ 1774115 w 2409959"/>
              <a:gd name="connsiteY3" fmla="*/ 7572738 h 7572738"/>
              <a:gd name="connsiteX4" fmla="*/ 0 w 2409959"/>
              <a:gd name="connsiteY4" fmla="*/ 7559675 h 75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959" h="7572738">
                <a:moveTo>
                  <a:pt x="0" y="7559675"/>
                </a:moveTo>
                <a:lnTo>
                  <a:pt x="270084" y="0"/>
                </a:lnTo>
                <a:lnTo>
                  <a:pt x="2409959" y="0"/>
                </a:lnTo>
                <a:lnTo>
                  <a:pt x="1774115" y="7572738"/>
                </a:lnTo>
                <a:lnTo>
                  <a:pt x="0" y="75596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0800000">
            <a:off x="9393841" y="-1"/>
            <a:ext cx="1297972" cy="75464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19" y="1571315"/>
            <a:ext cx="668796" cy="6687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82" y="2657137"/>
            <a:ext cx="733069" cy="73306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03" y="3807232"/>
            <a:ext cx="678426" cy="67842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555907" y="1520992"/>
            <a:ext cx="5646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Voor het verzekeren van het pand waarin de carnavalswagens worden gebouwd zijn er regulier verzekeringsmogelijkheden.</a:t>
            </a:r>
            <a:endParaRPr lang="nl-NL" sz="1200" dirty="0" smtClean="0"/>
          </a:p>
          <a:p>
            <a:r>
              <a:rPr lang="nl-NL" sz="1200" dirty="0" smtClean="0"/>
              <a:t>Zijn deze er niet? Neem dan contact op met uw adviseur.</a:t>
            </a:r>
            <a:endParaRPr lang="nl-NL" sz="1200" dirty="0"/>
          </a:p>
        </p:txBody>
      </p:sp>
      <p:sp>
        <p:nvSpPr>
          <p:cNvPr id="13" name="Tekstvak 12"/>
          <p:cNvSpPr txBox="1"/>
          <p:nvPr/>
        </p:nvSpPr>
        <p:spPr>
          <a:xfrm>
            <a:off x="1555907" y="2641509"/>
            <a:ext cx="5646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Omdat binnen een carnavalsvereniging veel vrijwilligers actief zijn, zal de aansprakelijkheid veelal via de AVP zijn geregeld. </a:t>
            </a:r>
          </a:p>
          <a:p>
            <a:r>
              <a:rPr lang="nl-NL" sz="1200" i="1" dirty="0" smtClean="0"/>
              <a:t>Neem voor specifieke vragen contact op met uw verzekeraar.</a:t>
            </a:r>
            <a:endParaRPr lang="nl-NL" sz="1200" i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555907" y="3759468"/>
            <a:ext cx="5646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De gehele optocht in combinatie met alle randzaken kan </a:t>
            </a:r>
          </a:p>
          <a:p>
            <a:r>
              <a:rPr lang="nl-NL" sz="1600" dirty="0" smtClean="0"/>
              <a:t>worden verzekerd via een evenementenverzekering.  </a:t>
            </a:r>
          </a:p>
          <a:p>
            <a:r>
              <a:rPr lang="nl-NL" sz="1200" i="1" dirty="0" smtClean="0"/>
              <a:t>De Vereende heeft hiervoor geen verzekeringsmogelijkheden. 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830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Vragen?</a:t>
            </a:r>
            <a:endParaRPr lang="nl-NL" sz="24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34214" y="3023672"/>
            <a:ext cx="3893257" cy="1512322"/>
          </a:xfrm>
        </p:spPr>
        <p:txBody>
          <a:bodyPr/>
          <a:lstStyle/>
          <a:p>
            <a:pPr marL="0" indent="0">
              <a:buNone/>
            </a:pPr>
            <a:endParaRPr lang="nl-NL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3800" dirty="0" smtClean="0">
              <a:solidFill>
                <a:srgbClr val="8FB6BB"/>
              </a:solidFill>
            </a:endParaRPr>
          </a:p>
        </p:txBody>
      </p:sp>
      <p:sp>
        <p:nvSpPr>
          <p:cNvPr id="8" name="Parallellogram 5"/>
          <p:cNvSpPr/>
          <p:nvPr/>
        </p:nvSpPr>
        <p:spPr>
          <a:xfrm rot="10800000">
            <a:off x="6690219" y="-2"/>
            <a:ext cx="3266579" cy="7559676"/>
          </a:xfrm>
          <a:custGeom>
            <a:avLst/>
            <a:gdLst>
              <a:gd name="connsiteX0" fmla="*/ 0 w 2409959"/>
              <a:gd name="connsiteY0" fmla="*/ 7559675 h 7559675"/>
              <a:gd name="connsiteX1" fmla="*/ 270084 w 2409959"/>
              <a:gd name="connsiteY1" fmla="*/ 0 h 7559675"/>
              <a:gd name="connsiteX2" fmla="*/ 2409959 w 2409959"/>
              <a:gd name="connsiteY2" fmla="*/ 0 h 7559675"/>
              <a:gd name="connsiteX3" fmla="*/ 2139875 w 2409959"/>
              <a:gd name="connsiteY3" fmla="*/ 7559675 h 7559675"/>
              <a:gd name="connsiteX4" fmla="*/ 0 w 2409959"/>
              <a:gd name="connsiteY4" fmla="*/ 7559675 h 7559675"/>
              <a:gd name="connsiteX0" fmla="*/ 0 w 2409959"/>
              <a:gd name="connsiteY0" fmla="*/ 7559675 h 7572738"/>
              <a:gd name="connsiteX1" fmla="*/ 270084 w 2409959"/>
              <a:gd name="connsiteY1" fmla="*/ 0 h 7572738"/>
              <a:gd name="connsiteX2" fmla="*/ 2409959 w 2409959"/>
              <a:gd name="connsiteY2" fmla="*/ 0 h 7572738"/>
              <a:gd name="connsiteX3" fmla="*/ 1774115 w 2409959"/>
              <a:gd name="connsiteY3" fmla="*/ 7572738 h 7572738"/>
              <a:gd name="connsiteX4" fmla="*/ 0 w 2409959"/>
              <a:gd name="connsiteY4" fmla="*/ 7559675 h 75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959" h="7572738">
                <a:moveTo>
                  <a:pt x="0" y="7559675"/>
                </a:moveTo>
                <a:lnTo>
                  <a:pt x="270084" y="0"/>
                </a:lnTo>
                <a:lnTo>
                  <a:pt x="2409959" y="0"/>
                </a:lnTo>
                <a:lnTo>
                  <a:pt x="1774115" y="7572738"/>
                </a:lnTo>
                <a:lnTo>
                  <a:pt x="0" y="75596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0800000">
            <a:off x="9393841" y="-1"/>
            <a:ext cx="1297972" cy="75464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61" y="1465083"/>
            <a:ext cx="825350" cy="82535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555907" y="1685967"/>
            <a:ext cx="564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Vragen kunnen worden verzameld. De Vereende zal hier vervolgens een FAQ voor opstellen. </a:t>
            </a:r>
            <a:endParaRPr lang="nl-NL" sz="1200" dirty="0" smtClean="0"/>
          </a:p>
        </p:txBody>
      </p:sp>
    </p:spTree>
    <p:extLst>
      <p:ext uri="{BB962C8B-B14F-4D97-AF65-F5344CB8AC3E}">
        <p14:creationId xmlns:p14="http://schemas.microsoft.com/office/powerpoint/2010/main" val="33532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/>
          <p:cNvGrpSpPr>
            <a:grpSpLocks noChangeAspect="1"/>
          </p:cNvGrpSpPr>
          <p:nvPr/>
        </p:nvGrpSpPr>
        <p:grpSpPr>
          <a:xfrm>
            <a:off x="6" y="685072"/>
            <a:ext cx="5052092" cy="529722"/>
            <a:chOff x="3552497" y="3762703"/>
            <a:chExt cx="1507714" cy="675778"/>
          </a:xfrm>
        </p:grpSpPr>
        <p:sp>
          <p:nvSpPr>
            <p:cNvPr id="3" name="Parallellogram 2"/>
            <p:cNvSpPr/>
            <p:nvPr userDrawn="1"/>
          </p:nvSpPr>
          <p:spPr>
            <a:xfrm>
              <a:off x="3552497" y="3762703"/>
              <a:ext cx="1507714" cy="675778"/>
            </a:xfrm>
            <a:prstGeom prst="parallelogram">
              <a:avLst>
                <a:gd name="adj" fmla="val 11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4" name="Rechthoek 3"/>
            <p:cNvSpPr>
              <a:spLocks noChangeAspect="1"/>
            </p:cNvSpPr>
            <p:nvPr userDrawn="1"/>
          </p:nvSpPr>
          <p:spPr>
            <a:xfrm>
              <a:off x="3552497" y="3762703"/>
              <a:ext cx="599089" cy="6757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6" name="Rechthoek 5"/>
          <p:cNvSpPr>
            <a:spLocks noChangeAspect="1"/>
          </p:cNvSpPr>
          <p:nvPr/>
        </p:nvSpPr>
        <p:spPr>
          <a:xfrm>
            <a:off x="4337360" y="745484"/>
            <a:ext cx="538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dirty="0" smtClean="0">
                <a:solidFill>
                  <a:schemeClr val="bg1"/>
                </a:solidFill>
              </a:rPr>
              <a:t>1           </a:t>
            </a:r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7" name="Groeperen 6"/>
          <p:cNvGrpSpPr>
            <a:grpSpLocks noChangeAspect="1"/>
          </p:cNvGrpSpPr>
          <p:nvPr/>
        </p:nvGrpSpPr>
        <p:grpSpPr>
          <a:xfrm>
            <a:off x="8" y="1300851"/>
            <a:ext cx="4988203" cy="529722"/>
            <a:chOff x="3552497" y="3762703"/>
            <a:chExt cx="1507714" cy="675778"/>
          </a:xfrm>
        </p:grpSpPr>
        <p:sp>
          <p:nvSpPr>
            <p:cNvPr id="8" name="Parallellogram 7"/>
            <p:cNvSpPr/>
            <p:nvPr userDrawn="1"/>
          </p:nvSpPr>
          <p:spPr>
            <a:xfrm>
              <a:off x="3552497" y="3762703"/>
              <a:ext cx="1507714" cy="675778"/>
            </a:xfrm>
            <a:prstGeom prst="parallelogram">
              <a:avLst>
                <a:gd name="adj" fmla="val 11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 userDrawn="1"/>
          </p:nvSpPr>
          <p:spPr>
            <a:xfrm>
              <a:off x="3552497" y="3762703"/>
              <a:ext cx="599089" cy="6757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1" name="Rechthoek 10"/>
          <p:cNvSpPr>
            <a:spLocks noChangeAspect="1"/>
          </p:cNvSpPr>
          <p:nvPr/>
        </p:nvSpPr>
        <p:spPr>
          <a:xfrm>
            <a:off x="4284490" y="1370315"/>
            <a:ext cx="538130" cy="41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dirty="0" smtClean="0">
                <a:solidFill>
                  <a:schemeClr val="bg1"/>
                </a:solidFill>
              </a:rPr>
              <a:t>2</a:t>
            </a:r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13" name="Groeperen 12"/>
          <p:cNvGrpSpPr>
            <a:grpSpLocks noChangeAspect="1"/>
          </p:cNvGrpSpPr>
          <p:nvPr/>
        </p:nvGrpSpPr>
        <p:grpSpPr>
          <a:xfrm>
            <a:off x="8" y="1907585"/>
            <a:ext cx="4934993" cy="520292"/>
            <a:chOff x="3552497" y="3762703"/>
            <a:chExt cx="1507714" cy="675778"/>
          </a:xfrm>
        </p:grpSpPr>
        <p:sp>
          <p:nvSpPr>
            <p:cNvPr id="14" name="Parallellogram 13"/>
            <p:cNvSpPr/>
            <p:nvPr userDrawn="1"/>
          </p:nvSpPr>
          <p:spPr>
            <a:xfrm>
              <a:off x="3552497" y="3762703"/>
              <a:ext cx="1507714" cy="675778"/>
            </a:xfrm>
            <a:prstGeom prst="parallelogram">
              <a:avLst>
                <a:gd name="adj" fmla="val 11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 userDrawn="1"/>
          </p:nvSpPr>
          <p:spPr>
            <a:xfrm>
              <a:off x="3552497" y="3762703"/>
              <a:ext cx="599089" cy="6757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6" name="Rechthoek 15"/>
          <p:cNvSpPr>
            <a:spLocks noChangeAspect="1"/>
          </p:cNvSpPr>
          <p:nvPr/>
        </p:nvSpPr>
        <p:spPr>
          <a:xfrm>
            <a:off x="4217976" y="1977905"/>
            <a:ext cx="538130" cy="41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dirty="0" smtClean="0">
                <a:solidFill>
                  <a:schemeClr val="bg1"/>
                </a:solidFill>
              </a:rPr>
              <a:t>3</a:t>
            </a:r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17" name="Groeperen 16"/>
          <p:cNvGrpSpPr>
            <a:grpSpLocks noChangeAspect="1"/>
          </p:cNvGrpSpPr>
          <p:nvPr/>
        </p:nvGrpSpPr>
        <p:grpSpPr>
          <a:xfrm>
            <a:off x="5" y="2505250"/>
            <a:ext cx="4873769" cy="529722"/>
            <a:chOff x="3552497" y="3762703"/>
            <a:chExt cx="1507714" cy="675778"/>
          </a:xfrm>
        </p:grpSpPr>
        <p:sp>
          <p:nvSpPr>
            <p:cNvPr id="18" name="Parallellogram 17"/>
            <p:cNvSpPr/>
            <p:nvPr userDrawn="1"/>
          </p:nvSpPr>
          <p:spPr>
            <a:xfrm>
              <a:off x="3552497" y="3762703"/>
              <a:ext cx="1507714" cy="675778"/>
            </a:xfrm>
            <a:prstGeom prst="parallelogram">
              <a:avLst>
                <a:gd name="adj" fmla="val 11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 userDrawn="1"/>
          </p:nvSpPr>
          <p:spPr>
            <a:xfrm>
              <a:off x="3552497" y="3762703"/>
              <a:ext cx="599089" cy="6757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20" name="Rechthoek 19"/>
          <p:cNvSpPr>
            <a:spLocks noChangeAspect="1"/>
          </p:cNvSpPr>
          <p:nvPr/>
        </p:nvSpPr>
        <p:spPr>
          <a:xfrm>
            <a:off x="4141447" y="2575570"/>
            <a:ext cx="538130" cy="41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dirty="0" smtClean="0">
                <a:solidFill>
                  <a:schemeClr val="bg1"/>
                </a:solidFill>
              </a:rPr>
              <a:t>4</a:t>
            </a:r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21" name="Groeperen 20"/>
          <p:cNvGrpSpPr>
            <a:grpSpLocks noChangeAspect="1"/>
          </p:cNvGrpSpPr>
          <p:nvPr/>
        </p:nvGrpSpPr>
        <p:grpSpPr>
          <a:xfrm>
            <a:off x="5" y="3111975"/>
            <a:ext cx="4814403" cy="529722"/>
            <a:chOff x="3552497" y="3762703"/>
            <a:chExt cx="1507714" cy="675778"/>
          </a:xfrm>
        </p:grpSpPr>
        <p:sp>
          <p:nvSpPr>
            <p:cNvPr id="22" name="Parallellogram 21"/>
            <p:cNvSpPr/>
            <p:nvPr userDrawn="1"/>
          </p:nvSpPr>
          <p:spPr>
            <a:xfrm>
              <a:off x="3552497" y="3762703"/>
              <a:ext cx="1507714" cy="675778"/>
            </a:xfrm>
            <a:prstGeom prst="parallelogram">
              <a:avLst>
                <a:gd name="adj" fmla="val 11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 userDrawn="1"/>
          </p:nvSpPr>
          <p:spPr>
            <a:xfrm>
              <a:off x="3552497" y="3762703"/>
              <a:ext cx="599089" cy="6757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24" name="Rechthoek 23"/>
          <p:cNvSpPr>
            <a:spLocks noChangeAspect="1"/>
          </p:cNvSpPr>
          <p:nvPr/>
        </p:nvSpPr>
        <p:spPr>
          <a:xfrm>
            <a:off x="4067241" y="3182295"/>
            <a:ext cx="538130" cy="41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dirty="0" smtClean="0">
                <a:solidFill>
                  <a:schemeClr val="bg1"/>
                </a:solidFill>
              </a:rPr>
              <a:t>5</a:t>
            </a:r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25" name="Groeperen 24"/>
          <p:cNvGrpSpPr>
            <a:grpSpLocks noChangeAspect="1"/>
          </p:cNvGrpSpPr>
          <p:nvPr/>
        </p:nvGrpSpPr>
        <p:grpSpPr>
          <a:xfrm>
            <a:off x="6" y="3718702"/>
            <a:ext cx="4753709" cy="529722"/>
            <a:chOff x="3552497" y="3762703"/>
            <a:chExt cx="1507714" cy="675778"/>
          </a:xfrm>
        </p:grpSpPr>
        <p:sp>
          <p:nvSpPr>
            <p:cNvPr id="26" name="Parallellogram 25"/>
            <p:cNvSpPr/>
            <p:nvPr userDrawn="1"/>
          </p:nvSpPr>
          <p:spPr>
            <a:xfrm>
              <a:off x="3552497" y="3762703"/>
              <a:ext cx="1507714" cy="675778"/>
            </a:xfrm>
            <a:prstGeom prst="parallelogram">
              <a:avLst>
                <a:gd name="adj" fmla="val 11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7" name="Rechthoek 26"/>
            <p:cNvSpPr/>
            <p:nvPr userDrawn="1"/>
          </p:nvSpPr>
          <p:spPr>
            <a:xfrm>
              <a:off x="3552497" y="3762703"/>
              <a:ext cx="599089" cy="6757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28" name="Rechthoek 27"/>
          <p:cNvSpPr>
            <a:spLocks noChangeAspect="1"/>
          </p:cNvSpPr>
          <p:nvPr/>
        </p:nvSpPr>
        <p:spPr>
          <a:xfrm>
            <a:off x="3991371" y="3789022"/>
            <a:ext cx="538130" cy="41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dirty="0" smtClean="0">
                <a:solidFill>
                  <a:schemeClr val="bg1"/>
                </a:solidFill>
              </a:rPr>
              <a:t>6</a:t>
            </a:r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29" name="Groeperen 28"/>
          <p:cNvGrpSpPr>
            <a:grpSpLocks noChangeAspect="1"/>
          </p:cNvGrpSpPr>
          <p:nvPr/>
        </p:nvGrpSpPr>
        <p:grpSpPr>
          <a:xfrm>
            <a:off x="7" y="4316367"/>
            <a:ext cx="4699802" cy="529722"/>
            <a:chOff x="3552497" y="3762703"/>
            <a:chExt cx="1507714" cy="675778"/>
          </a:xfrm>
        </p:grpSpPr>
        <p:sp>
          <p:nvSpPr>
            <p:cNvPr id="30" name="Parallellogram 29"/>
            <p:cNvSpPr/>
            <p:nvPr userDrawn="1"/>
          </p:nvSpPr>
          <p:spPr>
            <a:xfrm>
              <a:off x="3552497" y="3762703"/>
              <a:ext cx="1507714" cy="675778"/>
            </a:xfrm>
            <a:prstGeom prst="parallelogram">
              <a:avLst>
                <a:gd name="adj" fmla="val 11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31" name="Rechthoek 30"/>
            <p:cNvSpPr/>
            <p:nvPr userDrawn="1"/>
          </p:nvSpPr>
          <p:spPr>
            <a:xfrm>
              <a:off x="3552497" y="3762703"/>
              <a:ext cx="599089" cy="6757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2" name="Rechthoek 31"/>
          <p:cNvSpPr>
            <a:spLocks noChangeAspect="1"/>
          </p:cNvSpPr>
          <p:nvPr/>
        </p:nvSpPr>
        <p:spPr>
          <a:xfrm>
            <a:off x="3923990" y="4386687"/>
            <a:ext cx="538130" cy="41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dirty="0" smtClean="0">
                <a:solidFill>
                  <a:schemeClr val="bg1"/>
                </a:solidFill>
              </a:rPr>
              <a:t>7</a:t>
            </a:r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33" name="Groeperen 32"/>
          <p:cNvGrpSpPr>
            <a:grpSpLocks noChangeAspect="1"/>
          </p:cNvGrpSpPr>
          <p:nvPr/>
        </p:nvGrpSpPr>
        <p:grpSpPr>
          <a:xfrm>
            <a:off x="9" y="4923095"/>
            <a:ext cx="4634315" cy="529722"/>
            <a:chOff x="3552497" y="3762703"/>
            <a:chExt cx="1507714" cy="675778"/>
          </a:xfrm>
        </p:grpSpPr>
        <p:sp>
          <p:nvSpPr>
            <p:cNvPr id="34" name="Parallellogram 33"/>
            <p:cNvSpPr/>
            <p:nvPr userDrawn="1"/>
          </p:nvSpPr>
          <p:spPr>
            <a:xfrm>
              <a:off x="3552497" y="3762703"/>
              <a:ext cx="1507714" cy="675778"/>
            </a:xfrm>
            <a:prstGeom prst="parallelogram">
              <a:avLst>
                <a:gd name="adj" fmla="val 11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35" name="Rechthoek 34"/>
            <p:cNvSpPr/>
            <p:nvPr userDrawn="1"/>
          </p:nvSpPr>
          <p:spPr>
            <a:xfrm>
              <a:off x="3552497" y="3762703"/>
              <a:ext cx="599089" cy="6757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6" name="Rechthoek 35"/>
          <p:cNvSpPr>
            <a:spLocks noChangeAspect="1"/>
          </p:cNvSpPr>
          <p:nvPr/>
        </p:nvSpPr>
        <p:spPr>
          <a:xfrm>
            <a:off x="3842132" y="4993414"/>
            <a:ext cx="538130" cy="41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9" name="Rechthoek 38"/>
          <p:cNvSpPr/>
          <p:nvPr/>
        </p:nvSpPr>
        <p:spPr>
          <a:xfrm>
            <a:off x="5052098" y="2643364"/>
            <a:ext cx="463848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dirty="0" smtClean="0"/>
              <a:t> </a:t>
            </a:r>
            <a:endParaRPr lang="nl-NL" sz="2400" dirty="0"/>
          </a:p>
        </p:txBody>
      </p:sp>
      <p:grpSp>
        <p:nvGrpSpPr>
          <p:cNvPr id="62" name="Groeperen 24"/>
          <p:cNvGrpSpPr>
            <a:grpSpLocks noChangeAspect="1"/>
          </p:cNvGrpSpPr>
          <p:nvPr/>
        </p:nvGrpSpPr>
        <p:grpSpPr>
          <a:xfrm>
            <a:off x="0" y="5527896"/>
            <a:ext cx="4571133" cy="529722"/>
            <a:chOff x="3552497" y="3762703"/>
            <a:chExt cx="1507714" cy="675778"/>
          </a:xfrm>
        </p:grpSpPr>
        <p:sp>
          <p:nvSpPr>
            <p:cNvPr id="63" name="Parallellogram 62"/>
            <p:cNvSpPr/>
            <p:nvPr userDrawn="1"/>
          </p:nvSpPr>
          <p:spPr>
            <a:xfrm>
              <a:off x="3552497" y="3762703"/>
              <a:ext cx="1507714" cy="675778"/>
            </a:xfrm>
            <a:prstGeom prst="parallelogram">
              <a:avLst>
                <a:gd name="adj" fmla="val 11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64" name="Rechthoek 63"/>
            <p:cNvSpPr/>
            <p:nvPr userDrawn="1"/>
          </p:nvSpPr>
          <p:spPr>
            <a:xfrm>
              <a:off x="3552497" y="3762703"/>
              <a:ext cx="599089" cy="6757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65" name="Rechthoek 64"/>
          <p:cNvSpPr>
            <a:spLocks noChangeAspect="1"/>
          </p:cNvSpPr>
          <p:nvPr/>
        </p:nvSpPr>
        <p:spPr>
          <a:xfrm>
            <a:off x="3808789" y="5598216"/>
            <a:ext cx="538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dirty="0">
                <a:solidFill>
                  <a:schemeClr val="bg1"/>
                </a:solidFill>
              </a:rPr>
              <a:t>9</a:t>
            </a:r>
          </a:p>
        </p:txBody>
      </p:sp>
      <p:grpSp>
        <p:nvGrpSpPr>
          <p:cNvPr id="66" name="Groeperen 28"/>
          <p:cNvGrpSpPr>
            <a:grpSpLocks noChangeAspect="1"/>
          </p:cNvGrpSpPr>
          <p:nvPr/>
        </p:nvGrpSpPr>
        <p:grpSpPr>
          <a:xfrm>
            <a:off x="-1" y="6125561"/>
            <a:ext cx="4517227" cy="529722"/>
            <a:chOff x="3552497" y="3762703"/>
            <a:chExt cx="1507714" cy="675778"/>
          </a:xfrm>
        </p:grpSpPr>
        <p:sp>
          <p:nvSpPr>
            <p:cNvPr id="67" name="Parallellogram 66"/>
            <p:cNvSpPr/>
            <p:nvPr userDrawn="1"/>
          </p:nvSpPr>
          <p:spPr>
            <a:xfrm>
              <a:off x="3552497" y="3762703"/>
              <a:ext cx="1507714" cy="675778"/>
            </a:xfrm>
            <a:prstGeom prst="parallelogram">
              <a:avLst>
                <a:gd name="adj" fmla="val 11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68" name="Rechthoek 67"/>
            <p:cNvSpPr/>
            <p:nvPr userDrawn="1"/>
          </p:nvSpPr>
          <p:spPr>
            <a:xfrm>
              <a:off x="3552497" y="3762703"/>
              <a:ext cx="599089" cy="6757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69" name="Rechthoek 68"/>
          <p:cNvSpPr>
            <a:spLocks noChangeAspect="1"/>
          </p:cNvSpPr>
          <p:nvPr/>
        </p:nvSpPr>
        <p:spPr>
          <a:xfrm>
            <a:off x="3659550" y="6195881"/>
            <a:ext cx="619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dirty="0" smtClean="0">
                <a:solidFill>
                  <a:schemeClr val="bg1"/>
                </a:solidFill>
              </a:rPr>
              <a:t>10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3" name="Rechthoek 72"/>
          <p:cNvSpPr>
            <a:spLocks noChangeAspect="1"/>
          </p:cNvSpPr>
          <p:nvPr/>
        </p:nvSpPr>
        <p:spPr>
          <a:xfrm>
            <a:off x="3485584" y="6802608"/>
            <a:ext cx="712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800" dirty="0" smtClean="0">
                <a:solidFill>
                  <a:schemeClr val="bg1"/>
                </a:solidFill>
              </a:rPr>
              <a:t>11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4" name="Rechthoek 73"/>
          <p:cNvSpPr/>
          <p:nvPr/>
        </p:nvSpPr>
        <p:spPr>
          <a:xfrm>
            <a:off x="5052095" y="5663079"/>
            <a:ext cx="463848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nl-NL" sz="2400" dirty="0" smtClean="0"/>
              <a:t> </a:t>
            </a:r>
            <a:endParaRPr lang="nl-NL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5052095" y="807933"/>
            <a:ext cx="402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Wie is de Vereende? </a:t>
            </a:r>
            <a:endParaRPr lang="nl-NL" sz="2000" dirty="0"/>
          </a:p>
        </p:txBody>
      </p:sp>
      <p:sp>
        <p:nvSpPr>
          <p:cNvPr id="51" name="Tekstvak 50"/>
          <p:cNvSpPr txBox="1"/>
          <p:nvPr/>
        </p:nvSpPr>
        <p:spPr>
          <a:xfrm>
            <a:off x="5052095" y="1379176"/>
            <a:ext cx="504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Voor wie of wat is de praalwagenverzekering?  </a:t>
            </a:r>
            <a:endParaRPr lang="nl-NL" sz="2000" dirty="0"/>
          </a:p>
        </p:txBody>
      </p:sp>
      <p:sp>
        <p:nvSpPr>
          <p:cNvPr id="52" name="Tekstvak 51"/>
          <p:cNvSpPr txBox="1"/>
          <p:nvPr/>
        </p:nvSpPr>
        <p:spPr>
          <a:xfrm>
            <a:off x="5052095" y="1988953"/>
            <a:ext cx="455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Hoe ziet de praalwagenverzekering er uit? </a:t>
            </a:r>
            <a:endParaRPr lang="nl-NL" sz="2000" dirty="0"/>
          </a:p>
        </p:txBody>
      </p:sp>
      <p:sp>
        <p:nvSpPr>
          <p:cNvPr id="53" name="Tekstvak 52"/>
          <p:cNvSpPr txBox="1"/>
          <p:nvPr/>
        </p:nvSpPr>
        <p:spPr>
          <a:xfrm>
            <a:off x="5052098" y="2584803"/>
            <a:ext cx="455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De voorwaarden </a:t>
            </a:r>
            <a:endParaRPr lang="nl-NL" sz="2000" dirty="0"/>
          </a:p>
        </p:txBody>
      </p:sp>
      <p:sp>
        <p:nvSpPr>
          <p:cNvPr id="54" name="Tekstvak 53"/>
          <p:cNvSpPr txBox="1"/>
          <p:nvPr/>
        </p:nvSpPr>
        <p:spPr>
          <a:xfrm>
            <a:off x="5052095" y="3200762"/>
            <a:ext cx="455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De veiligheidsmaatregelen </a:t>
            </a:r>
            <a:endParaRPr lang="nl-NL" sz="2000" dirty="0"/>
          </a:p>
        </p:txBody>
      </p:sp>
      <p:sp>
        <p:nvSpPr>
          <p:cNvPr id="55" name="Tekstvak 54"/>
          <p:cNvSpPr txBox="1"/>
          <p:nvPr/>
        </p:nvSpPr>
        <p:spPr>
          <a:xfrm>
            <a:off x="5052095" y="3798255"/>
            <a:ext cx="455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De WA dekking</a:t>
            </a:r>
            <a:endParaRPr lang="nl-NL" sz="2000" dirty="0"/>
          </a:p>
        </p:txBody>
      </p:sp>
      <p:sp>
        <p:nvSpPr>
          <p:cNvPr id="56" name="Tekstvak 55"/>
          <p:cNvSpPr txBox="1"/>
          <p:nvPr/>
        </p:nvSpPr>
        <p:spPr>
          <a:xfrm>
            <a:off x="5052095" y="4400171"/>
            <a:ext cx="455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De OI dekking</a:t>
            </a:r>
            <a:endParaRPr lang="nl-NL" sz="2000" dirty="0"/>
          </a:p>
        </p:txBody>
      </p:sp>
      <p:sp>
        <p:nvSpPr>
          <p:cNvPr id="57" name="Tekstvak 56"/>
          <p:cNvSpPr txBox="1"/>
          <p:nvPr/>
        </p:nvSpPr>
        <p:spPr>
          <a:xfrm>
            <a:off x="5052095" y="5009948"/>
            <a:ext cx="455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Het aanvraagproces</a:t>
            </a:r>
            <a:endParaRPr lang="nl-NL" sz="2000" dirty="0"/>
          </a:p>
        </p:txBody>
      </p:sp>
      <p:sp>
        <p:nvSpPr>
          <p:cNvPr id="58" name="Tekstvak 57"/>
          <p:cNvSpPr txBox="1"/>
          <p:nvPr/>
        </p:nvSpPr>
        <p:spPr>
          <a:xfrm>
            <a:off x="5052095" y="5615082"/>
            <a:ext cx="455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De overige verzekeringen</a:t>
            </a:r>
            <a:endParaRPr lang="nl-NL" sz="2000" dirty="0"/>
          </a:p>
        </p:txBody>
      </p:sp>
      <p:sp>
        <p:nvSpPr>
          <p:cNvPr id="59" name="Tekstvak 58"/>
          <p:cNvSpPr txBox="1"/>
          <p:nvPr/>
        </p:nvSpPr>
        <p:spPr>
          <a:xfrm>
            <a:off x="5052098" y="6189250"/>
            <a:ext cx="455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Vragen?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073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Wie is de Vereende?  </a:t>
            </a:r>
            <a:endParaRPr lang="nl-NL" sz="2400" dirty="0">
              <a:solidFill>
                <a:srgbClr val="8FB6BB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34214" y="3023672"/>
            <a:ext cx="3893257" cy="1512322"/>
          </a:xfrm>
        </p:spPr>
        <p:txBody>
          <a:bodyPr/>
          <a:lstStyle/>
          <a:p>
            <a:pPr marL="0" indent="0">
              <a:buNone/>
            </a:pPr>
            <a:endParaRPr lang="nl-NL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3800" dirty="0" smtClean="0">
              <a:solidFill>
                <a:srgbClr val="8FB6BB"/>
              </a:solidFill>
            </a:endParaRPr>
          </a:p>
        </p:txBody>
      </p:sp>
      <p:sp>
        <p:nvSpPr>
          <p:cNvPr id="8" name="Parallellogram 5"/>
          <p:cNvSpPr/>
          <p:nvPr/>
        </p:nvSpPr>
        <p:spPr>
          <a:xfrm rot="10800000">
            <a:off x="6333422" y="-13207"/>
            <a:ext cx="3623375" cy="7559676"/>
          </a:xfrm>
          <a:custGeom>
            <a:avLst/>
            <a:gdLst>
              <a:gd name="connsiteX0" fmla="*/ 0 w 2409959"/>
              <a:gd name="connsiteY0" fmla="*/ 7559675 h 7559675"/>
              <a:gd name="connsiteX1" fmla="*/ 270084 w 2409959"/>
              <a:gd name="connsiteY1" fmla="*/ 0 h 7559675"/>
              <a:gd name="connsiteX2" fmla="*/ 2409959 w 2409959"/>
              <a:gd name="connsiteY2" fmla="*/ 0 h 7559675"/>
              <a:gd name="connsiteX3" fmla="*/ 2139875 w 2409959"/>
              <a:gd name="connsiteY3" fmla="*/ 7559675 h 7559675"/>
              <a:gd name="connsiteX4" fmla="*/ 0 w 2409959"/>
              <a:gd name="connsiteY4" fmla="*/ 7559675 h 7559675"/>
              <a:gd name="connsiteX0" fmla="*/ 0 w 2409959"/>
              <a:gd name="connsiteY0" fmla="*/ 7559675 h 7572738"/>
              <a:gd name="connsiteX1" fmla="*/ 270084 w 2409959"/>
              <a:gd name="connsiteY1" fmla="*/ 0 h 7572738"/>
              <a:gd name="connsiteX2" fmla="*/ 2409959 w 2409959"/>
              <a:gd name="connsiteY2" fmla="*/ 0 h 7572738"/>
              <a:gd name="connsiteX3" fmla="*/ 1774115 w 2409959"/>
              <a:gd name="connsiteY3" fmla="*/ 7572738 h 7572738"/>
              <a:gd name="connsiteX4" fmla="*/ 0 w 2409959"/>
              <a:gd name="connsiteY4" fmla="*/ 7559675 h 75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959" h="7572738">
                <a:moveTo>
                  <a:pt x="0" y="7559675"/>
                </a:moveTo>
                <a:lnTo>
                  <a:pt x="270084" y="0"/>
                </a:lnTo>
                <a:lnTo>
                  <a:pt x="2409959" y="0"/>
                </a:lnTo>
                <a:lnTo>
                  <a:pt x="1774115" y="7572738"/>
                </a:lnTo>
                <a:lnTo>
                  <a:pt x="0" y="75596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0800000">
            <a:off x="9393841" y="-1"/>
            <a:ext cx="1297972" cy="75464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29" y="1496224"/>
            <a:ext cx="603702" cy="60370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226670" y="1639800"/>
            <a:ext cx="183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Vangnetverzekeraar</a:t>
            </a:r>
            <a:endParaRPr lang="nl-NL" sz="16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8" y="2440355"/>
            <a:ext cx="644720" cy="64472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223350" y="2593438"/>
            <a:ext cx="473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Geen commerciële maar maatschappelijke verzekeraar</a:t>
            </a:r>
            <a:endParaRPr lang="nl-NL" sz="1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36" y="3425504"/>
            <a:ext cx="583688" cy="58368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226670" y="3515193"/>
            <a:ext cx="437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Veel ervaring met het verzekeren van praalwagens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5826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Voor wie of wat is de praalwagenverzekering?</a:t>
            </a:r>
            <a:endParaRPr lang="nl-NL" sz="24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34214" y="3023672"/>
            <a:ext cx="3893257" cy="1512322"/>
          </a:xfrm>
        </p:spPr>
        <p:txBody>
          <a:bodyPr/>
          <a:lstStyle/>
          <a:p>
            <a:pPr marL="0" indent="0">
              <a:buNone/>
            </a:pPr>
            <a:endParaRPr lang="nl-NL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3800" dirty="0" smtClean="0">
              <a:solidFill>
                <a:srgbClr val="8FB6BB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26887" y="1381560"/>
            <a:ext cx="5145974" cy="5885513"/>
          </a:xfrm>
        </p:spPr>
        <p:txBody>
          <a:bodyPr/>
          <a:lstStyle/>
          <a:p>
            <a:pPr marL="0" indent="0">
              <a:buNone/>
            </a:pPr>
            <a:r>
              <a:rPr lang="nl-NL" sz="1600" i="1" dirty="0" smtClean="0"/>
              <a:t>Geschikt voor de volgende doelgroepen: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Carnavalsverenigingen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De bouwer(s) van een praalwagen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De organisator van een praalwagenoptocht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De eigenaar van het trekkende motorrijtuig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600" i="1" dirty="0" smtClean="0"/>
              <a:t>Geschikt voor de volgende objecten: </a:t>
            </a:r>
            <a:endParaRPr lang="nl-NL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Zelfrijdende praalwagens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Tractoren (zowel gekentekend als </a:t>
            </a:r>
            <a:r>
              <a:rPr lang="nl-NL" sz="1600" dirty="0" err="1" smtClean="0"/>
              <a:t>ongekentekend</a:t>
            </a:r>
            <a:r>
              <a:rPr lang="nl-NL" sz="16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Vrachtauto’s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Motorrijtuigen met een beperkte snelheid (MMBS)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Overige situaties zijn bespreekbaar</a:t>
            </a:r>
          </a:p>
          <a:p>
            <a:endParaRPr lang="nl-NL" sz="1800" dirty="0" smtClean="0"/>
          </a:p>
          <a:p>
            <a:endParaRPr lang="nl-NL" sz="1800" dirty="0"/>
          </a:p>
        </p:txBody>
      </p:sp>
      <p:sp>
        <p:nvSpPr>
          <p:cNvPr id="8" name="Parallellogram 5"/>
          <p:cNvSpPr/>
          <p:nvPr/>
        </p:nvSpPr>
        <p:spPr>
          <a:xfrm rot="10800000">
            <a:off x="5977288" y="-13205"/>
            <a:ext cx="3979510" cy="7559674"/>
          </a:xfrm>
          <a:custGeom>
            <a:avLst/>
            <a:gdLst>
              <a:gd name="connsiteX0" fmla="*/ 0 w 2409959"/>
              <a:gd name="connsiteY0" fmla="*/ 7559675 h 7559675"/>
              <a:gd name="connsiteX1" fmla="*/ 270084 w 2409959"/>
              <a:gd name="connsiteY1" fmla="*/ 0 h 7559675"/>
              <a:gd name="connsiteX2" fmla="*/ 2409959 w 2409959"/>
              <a:gd name="connsiteY2" fmla="*/ 0 h 7559675"/>
              <a:gd name="connsiteX3" fmla="*/ 2139875 w 2409959"/>
              <a:gd name="connsiteY3" fmla="*/ 7559675 h 7559675"/>
              <a:gd name="connsiteX4" fmla="*/ 0 w 2409959"/>
              <a:gd name="connsiteY4" fmla="*/ 7559675 h 7559675"/>
              <a:gd name="connsiteX0" fmla="*/ 0 w 2409959"/>
              <a:gd name="connsiteY0" fmla="*/ 7559675 h 7572738"/>
              <a:gd name="connsiteX1" fmla="*/ 270084 w 2409959"/>
              <a:gd name="connsiteY1" fmla="*/ 0 h 7572738"/>
              <a:gd name="connsiteX2" fmla="*/ 2409959 w 2409959"/>
              <a:gd name="connsiteY2" fmla="*/ 0 h 7572738"/>
              <a:gd name="connsiteX3" fmla="*/ 1774115 w 2409959"/>
              <a:gd name="connsiteY3" fmla="*/ 7572738 h 7572738"/>
              <a:gd name="connsiteX4" fmla="*/ 0 w 2409959"/>
              <a:gd name="connsiteY4" fmla="*/ 7559675 h 75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959" h="7572738">
                <a:moveTo>
                  <a:pt x="0" y="7559675"/>
                </a:moveTo>
                <a:lnTo>
                  <a:pt x="270084" y="0"/>
                </a:lnTo>
                <a:lnTo>
                  <a:pt x="2409959" y="0"/>
                </a:lnTo>
                <a:lnTo>
                  <a:pt x="1774115" y="7572738"/>
                </a:lnTo>
                <a:lnTo>
                  <a:pt x="0" y="75596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 rot="10800000">
            <a:off x="9393841" y="-2"/>
            <a:ext cx="1297972" cy="75464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6934214" y="1396971"/>
            <a:ext cx="3615074" cy="2231753"/>
          </a:xfrm>
          <a:prstGeom prst="rect">
            <a:avLst/>
          </a:prstGeom>
        </p:spPr>
        <p:txBody>
          <a:bodyPr/>
          <a:lstStyle>
            <a:lvl1pPr marL="200482" indent="-200482" algn="l" defTabSz="801929" rtl="0" eaLnBrk="1" latinLnBrk="0" hangingPunct="1">
              <a:lnSpc>
                <a:spcPct val="120000"/>
              </a:lnSpc>
              <a:spcBef>
                <a:spcPts val="877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01447" indent="-200482" algn="l" defTabSz="801929" rtl="0" eaLnBrk="1" latinLnBrk="0" hangingPunct="1">
              <a:lnSpc>
                <a:spcPct val="120000"/>
              </a:lnSpc>
              <a:spcBef>
                <a:spcPts val="439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002411" indent="-200482" algn="l" defTabSz="801929" rtl="0" eaLnBrk="1" latinLnBrk="0" hangingPunct="1">
              <a:lnSpc>
                <a:spcPct val="120000"/>
              </a:lnSpc>
              <a:spcBef>
                <a:spcPts val="439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403375" indent="-200482" algn="l" defTabSz="801929" rtl="0" eaLnBrk="1" latinLnBrk="0" hangingPunct="1">
              <a:lnSpc>
                <a:spcPct val="120000"/>
              </a:lnSpc>
              <a:spcBef>
                <a:spcPts val="439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04340" indent="-200482" algn="l" defTabSz="801929" rtl="0" eaLnBrk="1" latinLnBrk="0" hangingPunct="1">
              <a:lnSpc>
                <a:spcPct val="120000"/>
              </a:lnSpc>
              <a:spcBef>
                <a:spcPts val="439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1600" i="1" dirty="0" smtClean="0">
                <a:solidFill>
                  <a:schemeClr val="bg1"/>
                </a:solidFill>
              </a:rPr>
              <a:t>Niet geschikt voor: </a:t>
            </a:r>
          </a:p>
          <a:p>
            <a:pPr>
              <a:buFontTx/>
              <a:buChar char="-"/>
            </a:pPr>
            <a:r>
              <a:rPr lang="nl-NL" sz="1600" dirty="0" smtClean="0">
                <a:solidFill>
                  <a:schemeClr val="bg1"/>
                </a:solidFill>
              </a:rPr>
              <a:t>Loopgroepen</a:t>
            </a:r>
            <a:endParaRPr lang="nl-NL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NL" sz="1600" dirty="0" smtClean="0">
                <a:solidFill>
                  <a:schemeClr val="bg1"/>
                </a:solidFill>
              </a:rPr>
              <a:t>Huifkarren</a:t>
            </a:r>
            <a:endParaRPr lang="nl-NL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NL" sz="1600" dirty="0" smtClean="0">
                <a:solidFill>
                  <a:schemeClr val="bg1"/>
                </a:solidFill>
              </a:rPr>
              <a:t>Praalwagens die door dieren worden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smtClean="0">
                <a:solidFill>
                  <a:schemeClr val="bg1"/>
                </a:solidFill>
              </a:rPr>
              <a:t>voortgetrokken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833935" y="5025698"/>
            <a:ext cx="3619099" cy="83099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chemeClr val="bg1"/>
                </a:solidFill>
              </a:rPr>
              <a:t>Let op! </a:t>
            </a:r>
            <a:r>
              <a:rPr lang="nl-NL" sz="1600" dirty="0" smtClean="0">
                <a:solidFill>
                  <a:schemeClr val="bg1"/>
                </a:solidFill>
              </a:rPr>
              <a:t>Tractoren zonder kenteken zijn wettelijk gezien niet toegestaan op de openbare weg. 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502" y="4174012"/>
            <a:ext cx="639966" cy="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Hoe ziet de praalwagenverzekering er uit?</a:t>
            </a:r>
            <a:endParaRPr lang="nl-NL" sz="24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34214" y="3023672"/>
            <a:ext cx="3893257" cy="1512322"/>
          </a:xfrm>
        </p:spPr>
        <p:txBody>
          <a:bodyPr/>
          <a:lstStyle/>
          <a:p>
            <a:pPr marL="0" indent="0">
              <a:buNone/>
            </a:pPr>
            <a:endParaRPr lang="nl-NL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3800" dirty="0" smtClean="0">
              <a:solidFill>
                <a:srgbClr val="8FB6BB"/>
              </a:solidFill>
            </a:endParaRPr>
          </a:p>
        </p:txBody>
      </p:sp>
      <p:sp>
        <p:nvSpPr>
          <p:cNvPr id="8" name="Parallellogram 5"/>
          <p:cNvSpPr/>
          <p:nvPr/>
        </p:nvSpPr>
        <p:spPr>
          <a:xfrm rot="10800000">
            <a:off x="6054293" y="-13207"/>
            <a:ext cx="3902507" cy="7559676"/>
          </a:xfrm>
          <a:custGeom>
            <a:avLst/>
            <a:gdLst>
              <a:gd name="connsiteX0" fmla="*/ 0 w 2409959"/>
              <a:gd name="connsiteY0" fmla="*/ 7559675 h 7559675"/>
              <a:gd name="connsiteX1" fmla="*/ 270084 w 2409959"/>
              <a:gd name="connsiteY1" fmla="*/ 0 h 7559675"/>
              <a:gd name="connsiteX2" fmla="*/ 2409959 w 2409959"/>
              <a:gd name="connsiteY2" fmla="*/ 0 h 7559675"/>
              <a:gd name="connsiteX3" fmla="*/ 2139875 w 2409959"/>
              <a:gd name="connsiteY3" fmla="*/ 7559675 h 7559675"/>
              <a:gd name="connsiteX4" fmla="*/ 0 w 2409959"/>
              <a:gd name="connsiteY4" fmla="*/ 7559675 h 7559675"/>
              <a:gd name="connsiteX0" fmla="*/ 0 w 2409959"/>
              <a:gd name="connsiteY0" fmla="*/ 7559675 h 7572738"/>
              <a:gd name="connsiteX1" fmla="*/ 270084 w 2409959"/>
              <a:gd name="connsiteY1" fmla="*/ 0 h 7572738"/>
              <a:gd name="connsiteX2" fmla="*/ 2409959 w 2409959"/>
              <a:gd name="connsiteY2" fmla="*/ 0 h 7572738"/>
              <a:gd name="connsiteX3" fmla="*/ 1774115 w 2409959"/>
              <a:gd name="connsiteY3" fmla="*/ 7572738 h 7572738"/>
              <a:gd name="connsiteX4" fmla="*/ 0 w 2409959"/>
              <a:gd name="connsiteY4" fmla="*/ 7559675 h 75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959" h="7572738">
                <a:moveTo>
                  <a:pt x="0" y="7559675"/>
                </a:moveTo>
                <a:lnTo>
                  <a:pt x="270084" y="0"/>
                </a:lnTo>
                <a:lnTo>
                  <a:pt x="2409959" y="0"/>
                </a:lnTo>
                <a:lnTo>
                  <a:pt x="1774115" y="7572738"/>
                </a:lnTo>
                <a:lnTo>
                  <a:pt x="0" y="75596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0800000">
            <a:off x="9393841" y="-1"/>
            <a:ext cx="1297972" cy="75464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396513" y="4835678"/>
            <a:ext cx="3756356" cy="73866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400" dirty="0" smtClean="0"/>
              <a:t>Verzeker </a:t>
            </a:r>
            <a:r>
              <a:rPr lang="nl-NL" sz="1400" dirty="0"/>
              <a:t>1 praalwagen voor meerdere optochten</a:t>
            </a:r>
          </a:p>
          <a:p>
            <a:pPr algn="ctr"/>
            <a:r>
              <a:rPr lang="nl-NL" sz="1400" dirty="0" smtClean="0"/>
              <a:t>of</a:t>
            </a:r>
            <a:endParaRPr lang="nl-NL" sz="1400" dirty="0"/>
          </a:p>
          <a:p>
            <a:pPr algn="ctr"/>
            <a:r>
              <a:rPr lang="nl-NL" sz="1400" dirty="0" smtClean="0"/>
              <a:t>Verzeker </a:t>
            </a:r>
            <a:r>
              <a:rPr lang="nl-NL" sz="1400" dirty="0"/>
              <a:t>1 optocht met meerdere praalwagens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70413" y="1477746"/>
            <a:ext cx="5322880" cy="101566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b="1" dirty="0" smtClean="0"/>
              <a:t>Aantal passagiers		Premie 2023</a:t>
            </a:r>
          </a:p>
          <a:p>
            <a:r>
              <a:rPr lang="nl-NL" sz="1400" dirty="0" smtClean="0"/>
              <a:t>0 t/m 8 passagiers		€136,50 per praalwagen/optocht</a:t>
            </a:r>
          </a:p>
          <a:p>
            <a:r>
              <a:rPr lang="nl-NL" sz="1400" dirty="0" smtClean="0"/>
              <a:t>9 t/m 20 passagiers		€204,75 per praalwagen/optocht</a:t>
            </a:r>
          </a:p>
          <a:p>
            <a:r>
              <a:rPr lang="nl-NL" sz="1400" dirty="0" smtClean="0"/>
              <a:t>Meer dan 20 passagiers		</a:t>
            </a:r>
            <a:r>
              <a:rPr lang="nl-NL" sz="1400" b="1" dirty="0" smtClean="0">
                <a:solidFill>
                  <a:srgbClr val="FF0000"/>
                </a:solidFill>
              </a:rPr>
              <a:t>Let op!</a:t>
            </a:r>
            <a:r>
              <a:rPr lang="nl-NL" sz="1400" b="1" dirty="0" smtClean="0"/>
              <a:t> </a:t>
            </a:r>
            <a:r>
              <a:rPr lang="nl-NL" sz="1400" dirty="0" smtClean="0"/>
              <a:t>niet mogelijk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770413" y="3258080"/>
            <a:ext cx="5322880" cy="73866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b="1" dirty="0" smtClean="0"/>
              <a:t>Verzekerd bedrag		Premie 2023</a:t>
            </a:r>
          </a:p>
          <a:p>
            <a:r>
              <a:rPr lang="nl-NL" sz="1400" dirty="0" smtClean="0"/>
              <a:t>€10.000 bij overlijden 		€62,50 per praalwagen</a:t>
            </a:r>
          </a:p>
          <a:p>
            <a:r>
              <a:rPr lang="nl-NL" sz="1400" dirty="0" smtClean="0"/>
              <a:t>€50.000 bij invaliditeit			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375942" y="1822246"/>
            <a:ext cx="2856178" cy="73866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5 of meer praalwagens/optochten</a:t>
            </a:r>
          </a:p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10% korting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26701" y="1151473"/>
            <a:ext cx="3926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WA dekking (wettelijke aansprakelijkheid)</a:t>
            </a:r>
            <a:endParaRPr lang="nl-NL" sz="14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735013" y="2488497"/>
            <a:ext cx="5008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 smtClean="0"/>
              <a:t>De genoemde premies zijn exclusief kosten en assurantiebelasting</a:t>
            </a:r>
            <a:endParaRPr lang="nl-NL" sz="1100" i="1" dirty="0"/>
          </a:p>
        </p:txBody>
      </p:sp>
      <p:sp>
        <p:nvSpPr>
          <p:cNvPr id="17" name="Tekstvak 16"/>
          <p:cNvSpPr txBox="1"/>
          <p:nvPr/>
        </p:nvSpPr>
        <p:spPr>
          <a:xfrm>
            <a:off x="770413" y="2926335"/>
            <a:ext cx="3926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OI dekking (ongevallen inzittenden)</a:t>
            </a:r>
            <a:endParaRPr lang="nl-NL" sz="1400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770413" y="3996744"/>
            <a:ext cx="5008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 smtClean="0"/>
              <a:t>De genoemde premies zijn exclusief kosten en assurantiebelasting</a:t>
            </a:r>
            <a:endParaRPr lang="nl-NL" sz="1100" i="1" dirty="0"/>
          </a:p>
        </p:txBody>
      </p:sp>
      <p:sp>
        <p:nvSpPr>
          <p:cNvPr id="19" name="Tekstvak 18"/>
          <p:cNvSpPr txBox="1"/>
          <p:nvPr/>
        </p:nvSpPr>
        <p:spPr>
          <a:xfrm>
            <a:off x="7380536" y="3644494"/>
            <a:ext cx="2856178" cy="73866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Let op! </a:t>
            </a:r>
            <a:r>
              <a:rPr lang="nl-NL" sz="1400" dirty="0" smtClean="0">
                <a:solidFill>
                  <a:schemeClr val="bg1"/>
                </a:solidFill>
              </a:rPr>
              <a:t>Voor 2 optochten op dezelfde dag wordt 2x premie </a:t>
            </a:r>
            <a:r>
              <a:rPr lang="nl-NL" sz="1400" dirty="0">
                <a:solidFill>
                  <a:schemeClr val="bg1"/>
                </a:solidFill>
              </a:rPr>
              <a:t>g</a:t>
            </a:r>
            <a:r>
              <a:rPr lang="nl-NL" sz="1400" dirty="0" smtClean="0">
                <a:solidFill>
                  <a:schemeClr val="bg1"/>
                </a:solidFill>
              </a:rPr>
              <a:t>erekend. 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361115" y="6155798"/>
            <a:ext cx="3756356" cy="30777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400" dirty="0" smtClean="0"/>
              <a:t>Nederland, België en Duitsland</a:t>
            </a:r>
            <a:endParaRPr lang="nl-NL" sz="1400" dirty="0"/>
          </a:p>
        </p:txBody>
      </p:sp>
      <p:sp>
        <p:nvSpPr>
          <p:cNvPr id="23" name="Tekstvak 22"/>
          <p:cNvSpPr txBox="1"/>
          <p:nvPr/>
        </p:nvSpPr>
        <p:spPr>
          <a:xfrm>
            <a:off x="1657928" y="6463575"/>
            <a:ext cx="3233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 smtClean="0"/>
              <a:t>Mits de optocht wel begint en/of eindigt in Nederland</a:t>
            </a:r>
            <a:endParaRPr lang="nl-NL" sz="1100" i="1" dirty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83" y="6040365"/>
            <a:ext cx="532120" cy="53212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13" y="4909793"/>
            <a:ext cx="587390" cy="587390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426" y="2917596"/>
            <a:ext cx="577056" cy="577056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267" y="946270"/>
            <a:ext cx="727528" cy="7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De voorwaarden</a:t>
            </a:r>
            <a:endParaRPr lang="nl-NL" sz="24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34214" y="3023672"/>
            <a:ext cx="3893257" cy="1512322"/>
          </a:xfrm>
        </p:spPr>
        <p:txBody>
          <a:bodyPr/>
          <a:lstStyle/>
          <a:p>
            <a:pPr marL="0" indent="0">
              <a:buNone/>
            </a:pPr>
            <a:endParaRPr lang="nl-NL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3800" dirty="0" smtClean="0">
              <a:solidFill>
                <a:srgbClr val="8FB6BB"/>
              </a:solidFill>
            </a:endParaRPr>
          </a:p>
        </p:txBody>
      </p:sp>
      <p:sp>
        <p:nvSpPr>
          <p:cNvPr id="8" name="Parallellogram 5"/>
          <p:cNvSpPr/>
          <p:nvPr/>
        </p:nvSpPr>
        <p:spPr>
          <a:xfrm rot="10800000">
            <a:off x="6690219" y="-2"/>
            <a:ext cx="3266579" cy="7559676"/>
          </a:xfrm>
          <a:custGeom>
            <a:avLst/>
            <a:gdLst>
              <a:gd name="connsiteX0" fmla="*/ 0 w 2409959"/>
              <a:gd name="connsiteY0" fmla="*/ 7559675 h 7559675"/>
              <a:gd name="connsiteX1" fmla="*/ 270084 w 2409959"/>
              <a:gd name="connsiteY1" fmla="*/ 0 h 7559675"/>
              <a:gd name="connsiteX2" fmla="*/ 2409959 w 2409959"/>
              <a:gd name="connsiteY2" fmla="*/ 0 h 7559675"/>
              <a:gd name="connsiteX3" fmla="*/ 2139875 w 2409959"/>
              <a:gd name="connsiteY3" fmla="*/ 7559675 h 7559675"/>
              <a:gd name="connsiteX4" fmla="*/ 0 w 2409959"/>
              <a:gd name="connsiteY4" fmla="*/ 7559675 h 7559675"/>
              <a:gd name="connsiteX0" fmla="*/ 0 w 2409959"/>
              <a:gd name="connsiteY0" fmla="*/ 7559675 h 7572738"/>
              <a:gd name="connsiteX1" fmla="*/ 270084 w 2409959"/>
              <a:gd name="connsiteY1" fmla="*/ 0 h 7572738"/>
              <a:gd name="connsiteX2" fmla="*/ 2409959 w 2409959"/>
              <a:gd name="connsiteY2" fmla="*/ 0 h 7572738"/>
              <a:gd name="connsiteX3" fmla="*/ 1774115 w 2409959"/>
              <a:gd name="connsiteY3" fmla="*/ 7572738 h 7572738"/>
              <a:gd name="connsiteX4" fmla="*/ 0 w 2409959"/>
              <a:gd name="connsiteY4" fmla="*/ 7559675 h 75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959" h="7572738">
                <a:moveTo>
                  <a:pt x="0" y="7559675"/>
                </a:moveTo>
                <a:lnTo>
                  <a:pt x="270084" y="0"/>
                </a:lnTo>
                <a:lnTo>
                  <a:pt x="2409959" y="0"/>
                </a:lnTo>
                <a:lnTo>
                  <a:pt x="1774115" y="7572738"/>
                </a:lnTo>
                <a:lnTo>
                  <a:pt x="0" y="75596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0800000">
            <a:off x="9393841" y="-1"/>
            <a:ext cx="1297972" cy="75464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84" y="1562818"/>
            <a:ext cx="442763" cy="44276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5215" y="1619968"/>
            <a:ext cx="1540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APK verplichting</a:t>
            </a:r>
            <a:endParaRPr lang="nl-NL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1135215" y="2349704"/>
            <a:ext cx="3575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Verklaring van technische deugdelijkheid</a:t>
            </a:r>
            <a:endParaRPr lang="nl-NL" sz="16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86" y="3031637"/>
            <a:ext cx="490632" cy="490632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1142313" y="3102721"/>
            <a:ext cx="3361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De bestuurder is minimaal 18 jaar oud</a:t>
            </a:r>
            <a:endParaRPr lang="nl-NL" sz="1600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98" y="3642368"/>
            <a:ext cx="576334" cy="57633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45" y="2223799"/>
            <a:ext cx="553531" cy="553531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1135215" y="3761258"/>
            <a:ext cx="4877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De bestuurder is in het bezit van het benodigde rijbewijs</a:t>
            </a:r>
            <a:endParaRPr lang="nl-NL" sz="1600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51" y="4387307"/>
            <a:ext cx="507308" cy="507308"/>
          </a:xfrm>
          <a:prstGeom prst="rect">
            <a:avLst/>
          </a:prstGeom>
        </p:spPr>
      </p:pic>
      <p:sp>
        <p:nvSpPr>
          <p:cNvPr id="23" name="Tekstvak 22"/>
          <p:cNvSpPr txBox="1"/>
          <p:nvPr/>
        </p:nvSpPr>
        <p:spPr>
          <a:xfrm>
            <a:off x="1138169" y="4471684"/>
            <a:ext cx="3816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De bestuurder nuttigt geen alcohol</a:t>
            </a:r>
            <a:r>
              <a:rPr lang="nl-NL" sz="1600" dirty="0"/>
              <a:t> </a:t>
            </a:r>
            <a:r>
              <a:rPr lang="nl-NL" sz="1600" dirty="0" smtClean="0"/>
              <a:t>of drugs</a:t>
            </a:r>
            <a:endParaRPr lang="nl-NL" sz="1600" dirty="0"/>
          </a:p>
        </p:txBody>
      </p:sp>
      <p:pic>
        <p:nvPicPr>
          <p:cNvPr id="1026" name="Picture 2" descr="contract Icon 61370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6" y="4974567"/>
            <a:ext cx="918678" cy="9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kstvak 35"/>
          <p:cNvSpPr txBox="1"/>
          <p:nvPr/>
        </p:nvSpPr>
        <p:spPr>
          <a:xfrm>
            <a:off x="1142313" y="5227549"/>
            <a:ext cx="5469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De lokale overheid heeft een vergunning of ontheffing verleend</a:t>
            </a:r>
            <a:endParaRPr lang="nl-NL" sz="1600" dirty="0"/>
          </a:p>
        </p:txBody>
      </p:sp>
      <p:sp>
        <p:nvSpPr>
          <p:cNvPr id="37" name="Tekstvak 36"/>
          <p:cNvSpPr txBox="1"/>
          <p:nvPr/>
        </p:nvSpPr>
        <p:spPr>
          <a:xfrm>
            <a:off x="7838207" y="1830577"/>
            <a:ext cx="2635354" cy="83099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</a:rPr>
              <a:t>Vanaf 2025 geldt er ook een APK plicht voor tractoren. Tot die tijd is voor tractoren geen APK of verklaring van technische deugdelijkheid vereist. </a:t>
            </a:r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1135215" y="1889344"/>
            <a:ext cx="531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 smtClean="0"/>
              <a:t>Dit geldt alleen wanneer het motorrijtuig volgens de RDW een APK verplichting heeft.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1154432" y="2609476"/>
            <a:ext cx="5604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 smtClean="0"/>
              <a:t>Dit geldt alleen wanneer het motorrijtuig </a:t>
            </a:r>
            <a:r>
              <a:rPr lang="nl-NL" sz="1100" i="1" dirty="0" err="1" smtClean="0"/>
              <a:t>ongekentekend</a:t>
            </a:r>
            <a:r>
              <a:rPr lang="nl-NL" sz="1100" i="1" dirty="0" smtClean="0"/>
              <a:t> is of volgens de RDW geen APK verplichting heeft.</a:t>
            </a:r>
          </a:p>
        </p:txBody>
      </p:sp>
      <p:pic>
        <p:nvPicPr>
          <p:cNvPr id="47" name="Afbeelding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5901" y="1069841"/>
            <a:ext cx="639966" cy="639966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8385" y="3093776"/>
            <a:ext cx="694997" cy="694997"/>
          </a:xfrm>
          <a:prstGeom prst="rect">
            <a:avLst/>
          </a:prstGeom>
        </p:spPr>
      </p:pic>
      <p:sp>
        <p:nvSpPr>
          <p:cNvPr id="54" name="Tekstvak 53"/>
          <p:cNvSpPr txBox="1"/>
          <p:nvPr/>
        </p:nvSpPr>
        <p:spPr>
          <a:xfrm>
            <a:off x="7838207" y="3925577"/>
            <a:ext cx="2635354" cy="83099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</a:rPr>
              <a:t>De verklaring van technische deugdelijkheid moet zijn opgemaakt door een APK erkend bedrijf en mag niet ouder zijn dan 3 maanden. </a:t>
            </a:r>
            <a:endParaRPr lang="nl-NL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000000"/>
                </a:solidFill>
              </a:rPr>
              <a:t>De veiligheidsmaatregelen</a:t>
            </a:r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34214" y="3023672"/>
            <a:ext cx="3893257" cy="1512322"/>
          </a:xfrm>
        </p:spPr>
        <p:txBody>
          <a:bodyPr/>
          <a:lstStyle/>
          <a:p>
            <a:pPr marL="0" indent="0">
              <a:buNone/>
            </a:pPr>
            <a:endParaRPr lang="nl-NL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3800" dirty="0" smtClean="0">
              <a:solidFill>
                <a:srgbClr val="8FB6BB"/>
              </a:solidFill>
            </a:endParaRPr>
          </a:p>
        </p:txBody>
      </p:sp>
      <p:sp>
        <p:nvSpPr>
          <p:cNvPr id="8" name="Parallellogram 5"/>
          <p:cNvSpPr/>
          <p:nvPr/>
        </p:nvSpPr>
        <p:spPr>
          <a:xfrm rot="10800000">
            <a:off x="6690219" y="-2"/>
            <a:ext cx="3266579" cy="7559676"/>
          </a:xfrm>
          <a:custGeom>
            <a:avLst/>
            <a:gdLst>
              <a:gd name="connsiteX0" fmla="*/ 0 w 2409959"/>
              <a:gd name="connsiteY0" fmla="*/ 7559675 h 7559675"/>
              <a:gd name="connsiteX1" fmla="*/ 270084 w 2409959"/>
              <a:gd name="connsiteY1" fmla="*/ 0 h 7559675"/>
              <a:gd name="connsiteX2" fmla="*/ 2409959 w 2409959"/>
              <a:gd name="connsiteY2" fmla="*/ 0 h 7559675"/>
              <a:gd name="connsiteX3" fmla="*/ 2139875 w 2409959"/>
              <a:gd name="connsiteY3" fmla="*/ 7559675 h 7559675"/>
              <a:gd name="connsiteX4" fmla="*/ 0 w 2409959"/>
              <a:gd name="connsiteY4" fmla="*/ 7559675 h 7559675"/>
              <a:gd name="connsiteX0" fmla="*/ 0 w 2409959"/>
              <a:gd name="connsiteY0" fmla="*/ 7559675 h 7572738"/>
              <a:gd name="connsiteX1" fmla="*/ 270084 w 2409959"/>
              <a:gd name="connsiteY1" fmla="*/ 0 h 7572738"/>
              <a:gd name="connsiteX2" fmla="*/ 2409959 w 2409959"/>
              <a:gd name="connsiteY2" fmla="*/ 0 h 7572738"/>
              <a:gd name="connsiteX3" fmla="*/ 1774115 w 2409959"/>
              <a:gd name="connsiteY3" fmla="*/ 7572738 h 7572738"/>
              <a:gd name="connsiteX4" fmla="*/ 0 w 2409959"/>
              <a:gd name="connsiteY4" fmla="*/ 7559675 h 75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959" h="7572738">
                <a:moveTo>
                  <a:pt x="0" y="7559675"/>
                </a:moveTo>
                <a:lnTo>
                  <a:pt x="270084" y="0"/>
                </a:lnTo>
                <a:lnTo>
                  <a:pt x="2409959" y="0"/>
                </a:lnTo>
                <a:lnTo>
                  <a:pt x="1774115" y="7572738"/>
                </a:lnTo>
                <a:lnTo>
                  <a:pt x="0" y="75596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0800000">
            <a:off x="9393841" y="-1"/>
            <a:ext cx="1297972" cy="75464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17" y="1520370"/>
            <a:ext cx="663350" cy="6633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17" y="2691996"/>
            <a:ext cx="663350" cy="6633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4" y="3863957"/>
            <a:ext cx="764796" cy="7647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18" y="5137364"/>
            <a:ext cx="697347" cy="697347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385969" y="1682768"/>
            <a:ext cx="3884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Hanteer een maximumsnelheid van 20km/u.</a:t>
            </a:r>
            <a:endParaRPr lang="nl-NL" sz="1600" dirty="0"/>
          </a:p>
        </p:txBody>
      </p:sp>
      <p:sp>
        <p:nvSpPr>
          <p:cNvPr id="14" name="Tekstvak 13"/>
          <p:cNvSpPr txBox="1"/>
          <p:nvPr/>
        </p:nvSpPr>
        <p:spPr>
          <a:xfrm>
            <a:off x="1385969" y="2731283"/>
            <a:ext cx="4990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De praalwagen moet beschikken over een omheining van </a:t>
            </a:r>
          </a:p>
          <a:p>
            <a:r>
              <a:rPr lang="nl-NL" sz="1600" dirty="0" smtClean="0"/>
              <a:t>1,20m hoog met een dwarsbalkconstructie op 60cm.</a:t>
            </a:r>
            <a:endParaRPr lang="nl-NL" sz="1600" dirty="0"/>
          </a:p>
        </p:txBody>
      </p:sp>
      <p:sp>
        <p:nvSpPr>
          <p:cNvPr id="15" name="Tekstvak 14"/>
          <p:cNvSpPr txBox="1"/>
          <p:nvPr/>
        </p:nvSpPr>
        <p:spPr>
          <a:xfrm>
            <a:off x="1385969" y="4026019"/>
            <a:ext cx="549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Er zijn geen passagiers op de praalwagen toegestaan gedurende de rit van de stalling naar de optocht en gedurende de rit van de optocht naar de stalling. </a:t>
            </a:r>
            <a:endParaRPr lang="nl-NL" sz="1600" dirty="0"/>
          </a:p>
        </p:txBody>
      </p:sp>
      <p:sp>
        <p:nvSpPr>
          <p:cNvPr id="16" name="Tekstvak 15"/>
          <p:cNvSpPr txBox="1"/>
          <p:nvPr/>
        </p:nvSpPr>
        <p:spPr>
          <a:xfrm>
            <a:off x="1385968" y="5320755"/>
            <a:ext cx="549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Het is niet toegestaan om gedurende de rit op- of af te stappen.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1357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De WA dekking (wettelijke aansprakelijkheid)</a:t>
            </a:r>
            <a:endParaRPr lang="nl-NL" sz="24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34214" y="3023672"/>
            <a:ext cx="3893257" cy="1512322"/>
          </a:xfrm>
        </p:spPr>
        <p:txBody>
          <a:bodyPr/>
          <a:lstStyle/>
          <a:p>
            <a:pPr marL="0" indent="0">
              <a:buNone/>
            </a:pPr>
            <a:endParaRPr lang="nl-NL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3800" dirty="0" smtClean="0">
              <a:solidFill>
                <a:srgbClr val="8FB6BB"/>
              </a:solidFill>
            </a:endParaRPr>
          </a:p>
        </p:txBody>
      </p:sp>
      <p:sp>
        <p:nvSpPr>
          <p:cNvPr id="8" name="Parallellogram 5"/>
          <p:cNvSpPr/>
          <p:nvPr/>
        </p:nvSpPr>
        <p:spPr>
          <a:xfrm rot="10800000">
            <a:off x="6690219" y="-2"/>
            <a:ext cx="3266579" cy="7559676"/>
          </a:xfrm>
          <a:custGeom>
            <a:avLst/>
            <a:gdLst>
              <a:gd name="connsiteX0" fmla="*/ 0 w 2409959"/>
              <a:gd name="connsiteY0" fmla="*/ 7559675 h 7559675"/>
              <a:gd name="connsiteX1" fmla="*/ 270084 w 2409959"/>
              <a:gd name="connsiteY1" fmla="*/ 0 h 7559675"/>
              <a:gd name="connsiteX2" fmla="*/ 2409959 w 2409959"/>
              <a:gd name="connsiteY2" fmla="*/ 0 h 7559675"/>
              <a:gd name="connsiteX3" fmla="*/ 2139875 w 2409959"/>
              <a:gd name="connsiteY3" fmla="*/ 7559675 h 7559675"/>
              <a:gd name="connsiteX4" fmla="*/ 0 w 2409959"/>
              <a:gd name="connsiteY4" fmla="*/ 7559675 h 7559675"/>
              <a:gd name="connsiteX0" fmla="*/ 0 w 2409959"/>
              <a:gd name="connsiteY0" fmla="*/ 7559675 h 7572738"/>
              <a:gd name="connsiteX1" fmla="*/ 270084 w 2409959"/>
              <a:gd name="connsiteY1" fmla="*/ 0 h 7572738"/>
              <a:gd name="connsiteX2" fmla="*/ 2409959 w 2409959"/>
              <a:gd name="connsiteY2" fmla="*/ 0 h 7572738"/>
              <a:gd name="connsiteX3" fmla="*/ 1774115 w 2409959"/>
              <a:gd name="connsiteY3" fmla="*/ 7572738 h 7572738"/>
              <a:gd name="connsiteX4" fmla="*/ 0 w 2409959"/>
              <a:gd name="connsiteY4" fmla="*/ 7559675 h 75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959" h="7572738">
                <a:moveTo>
                  <a:pt x="0" y="7559675"/>
                </a:moveTo>
                <a:lnTo>
                  <a:pt x="270084" y="0"/>
                </a:lnTo>
                <a:lnTo>
                  <a:pt x="2409959" y="0"/>
                </a:lnTo>
                <a:lnTo>
                  <a:pt x="1774115" y="7572738"/>
                </a:lnTo>
                <a:lnTo>
                  <a:pt x="0" y="75596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0800000">
            <a:off x="9393841" y="-1"/>
            <a:ext cx="1297972" cy="75464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54" y="2753857"/>
            <a:ext cx="651860" cy="6518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54" y="3865736"/>
            <a:ext cx="761238" cy="76123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65" y="1521965"/>
            <a:ext cx="768638" cy="76863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951" y="3285232"/>
            <a:ext cx="580504" cy="58050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476" y="956407"/>
            <a:ext cx="656979" cy="656979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1531860" y="2798059"/>
            <a:ext cx="5338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Breekt er iets af van de praalwagen en komt dit in het publiek </a:t>
            </a:r>
          </a:p>
          <a:p>
            <a:r>
              <a:rPr lang="nl-NL" sz="1600" dirty="0" smtClean="0"/>
              <a:t>terecht? Dan valt dit onder de WA dekking.</a:t>
            </a:r>
            <a:endParaRPr lang="nl-NL" sz="1600" dirty="0"/>
          </a:p>
        </p:txBody>
      </p:sp>
      <p:sp>
        <p:nvSpPr>
          <p:cNvPr id="16" name="Tekstvak 15"/>
          <p:cNvSpPr txBox="1"/>
          <p:nvPr/>
        </p:nvSpPr>
        <p:spPr>
          <a:xfrm>
            <a:off x="1536571" y="3953968"/>
            <a:ext cx="4592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Wordt het publiek geraakt bij het verkeerd insturen? </a:t>
            </a:r>
          </a:p>
          <a:p>
            <a:r>
              <a:rPr lang="nl-NL" sz="1600" dirty="0" smtClean="0"/>
              <a:t>Dan valt dit onder de WA dekking. </a:t>
            </a:r>
            <a:endParaRPr lang="nl-NL" sz="1600" dirty="0"/>
          </a:p>
        </p:txBody>
      </p:sp>
      <p:sp>
        <p:nvSpPr>
          <p:cNvPr id="17" name="Tekstvak 16"/>
          <p:cNvSpPr txBox="1"/>
          <p:nvPr/>
        </p:nvSpPr>
        <p:spPr>
          <a:xfrm>
            <a:off x="1475589" y="1521965"/>
            <a:ext cx="475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Is er schade aan de passagiers en hun eigendommen? </a:t>
            </a:r>
          </a:p>
          <a:p>
            <a:r>
              <a:rPr lang="nl-NL" sz="1600" dirty="0" smtClean="0"/>
              <a:t>Dan valt dit onder de WA dekking mits de bestuurder aansprakelijk is.</a:t>
            </a:r>
            <a:endParaRPr lang="nl-NL" sz="1600" dirty="0"/>
          </a:p>
        </p:txBody>
      </p:sp>
      <p:sp>
        <p:nvSpPr>
          <p:cNvPr id="19" name="Tekstvak 18"/>
          <p:cNvSpPr txBox="1"/>
          <p:nvPr/>
        </p:nvSpPr>
        <p:spPr>
          <a:xfrm>
            <a:off x="7476874" y="4993253"/>
            <a:ext cx="2998702" cy="73866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9</a:t>
            </a:r>
            <a:r>
              <a:rPr lang="nl-NL" sz="1400" b="1" dirty="0" smtClean="0">
                <a:solidFill>
                  <a:schemeClr val="bg1"/>
                </a:solidFill>
              </a:rPr>
              <a:t> t/m 20 passagiers (totaalbedrag)</a:t>
            </a:r>
          </a:p>
          <a:p>
            <a:r>
              <a:rPr lang="nl-NL" sz="1400" dirty="0" smtClean="0">
                <a:solidFill>
                  <a:schemeClr val="bg1"/>
                </a:solidFill>
              </a:rPr>
              <a:t>Materieel		€1.220.000</a:t>
            </a:r>
          </a:p>
          <a:p>
            <a:r>
              <a:rPr lang="nl-NL" sz="1400" dirty="0" smtClean="0">
                <a:solidFill>
                  <a:schemeClr val="bg1"/>
                </a:solidFill>
              </a:rPr>
              <a:t>Letsel		€10.836.000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7476873" y="4025473"/>
            <a:ext cx="2998703" cy="73866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0 t/m 8 passagiers (totaalbedrag)</a:t>
            </a:r>
          </a:p>
          <a:p>
            <a:r>
              <a:rPr lang="nl-NL" sz="1400" dirty="0" smtClean="0">
                <a:solidFill>
                  <a:schemeClr val="bg1"/>
                </a:solidFill>
              </a:rPr>
              <a:t>Materieel		€1.220.000</a:t>
            </a:r>
          </a:p>
          <a:p>
            <a:r>
              <a:rPr lang="nl-NL" sz="1400" dirty="0" smtClean="0">
                <a:solidFill>
                  <a:schemeClr val="bg1"/>
                </a:solidFill>
              </a:rPr>
              <a:t>Letsel		€6.070.000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476873" y="1742595"/>
            <a:ext cx="2998703" cy="116955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Er wordt dekking verleend voor de rit van de stalling naar de optocht en weer terug, ook wanneer deze één dag voor de optocht of één dag na de optocht plaatsvindt.</a:t>
            </a: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438" y="4911721"/>
            <a:ext cx="672269" cy="672269"/>
          </a:xfrm>
          <a:prstGeom prst="rect">
            <a:avLst/>
          </a:prstGeom>
        </p:spPr>
      </p:pic>
      <p:sp>
        <p:nvSpPr>
          <p:cNvPr id="23" name="Tekstvak 22"/>
          <p:cNvSpPr txBox="1"/>
          <p:nvPr/>
        </p:nvSpPr>
        <p:spPr>
          <a:xfrm>
            <a:off x="1531860" y="5078579"/>
            <a:ext cx="3989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Bij meer dan 20 passagiers is er geen dekking.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2458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De OI dekking (ongevallen inzittenden)</a:t>
            </a:r>
            <a:endParaRPr lang="nl-NL" sz="24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934214" y="3023672"/>
            <a:ext cx="3893257" cy="1512322"/>
          </a:xfrm>
        </p:spPr>
        <p:txBody>
          <a:bodyPr/>
          <a:lstStyle/>
          <a:p>
            <a:pPr marL="0" indent="0">
              <a:buNone/>
            </a:pPr>
            <a:endParaRPr lang="nl-NL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3800" dirty="0" smtClean="0">
              <a:solidFill>
                <a:srgbClr val="8FB6BB"/>
              </a:solidFill>
            </a:endParaRPr>
          </a:p>
        </p:txBody>
      </p:sp>
      <p:sp>
        <p:nvSpPr>
          <p:cNvPr id="8" name="Parallellogram 5"/>
          <p:cNvSpPr/>
          <p:nvPr/>
        </p:nvSpPr>
        <p:spPr>
          <a:xfrm rot="10800000">
            <a:off x="6690219" y="-2"/>
            <a:ext cx="3266579" cy="7559676"/>
          </a:xfrm>
          <a:custGeom>
            <a:avLst/>
            <a:gdLst>
              <a:gd name="connsiteX0" fmla="*/ 0 w 2409959"/>
              <a:gd name="connsiteY0" fmla="*/ 7559675 h 7559675"/>
              <a:gd name="connsiteX1" fmla="*/ 270084 w 2409959"/>
              <a:gd name="connsiteY1" fmla="*/ 0 h 7559675"/>
              <a:gd name="connsiteX2" fmla="*/ 2409959 w 2409959"/>
              <a:gd name="connsiteY2" fmla="*/ 0 h 7559675"/>
              <a:gd name="connsiteX3" fmla="*/ 2139875 w 2409959"/>
              <a:gd name="connsiteY3" fmla="*/ 7559675 h 7559675"/>
              <a:gd name="connsiteX4" fmla="*/ 0 w 2409959"/>
              <a:gd name="connsiteY4" fmla="*/ 7559675 h 7559675"/>
              <a:gd name="connsiteX0" fmla="*/ 0 w 2409959"/>
              <a:gd name="connsiteY0" fmla="*/ 7559675 h 7572738"/>
              <a:gd name="connsiteX1" fmla="*/ 270084 w 2409959"/>
              <a:gd name="connsiteY1" fmla="*/ 0 h 7572738"/>
              <a:gd name="connsiteX2" fmla="*/ 2409959 w 2409959"/>
              <a:gd name="connsiteY2" fmla="*/ 0 h 7572738"/>
              <a:gd name="connsiteX3" fmla="*/ 1774115 w 2409959"/>
              <a:gd name="connsiteY3" fmla="*/ 7572738 h 7572738"/>
              <a:gd name="connsiteX4" fmla="*/ 0 w 2409959"/>
              <a:gd name="connsiteY4" fmla="*/ 7559675 h 75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959" h="7572738">
                <a:moveTo>
                  <a:pt x="0" y="7559675"/>
                </a:moveTo>
                <a:lnTo>
                  <a:pt x="270084" y="0"/>
                </a:lnTo>
                <a:lnTo>
                  <a:pt x="2409959" y="0"/>
                </a:lnTo>
                <a:lnTo>
                  <a:pt x="1774115" y="7572738"/>
                </a:lnTo>
                <a:lnTo>
                  <a:pt x="0" y="755967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0800000">
            <a:off x="9393841" y="-1"/>
            <a:ext cx="1297972" cy="75464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54" y="1617044"/>
            <a:ext cx="672269" cy="672269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503310" y="1783901"/>
            <a:ext cx="3989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Bij meer dan 20 passagiers is er geen dekking.</a:t>
            </a:r>
            <a:endParaRPr lang="nl-NL" sz="1600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98" y="2722283"/>
            <a:ext cx="734979" cy="734979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1508734" y="2920495"/>
            <a:ext cx="4855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Bij meer dan 8 passagiers wordt er naar rato uitgekeerd. </a:t>
            </a:r>
            <a:endParaRPr lang="nl-NL" sz="1600" dirty="0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26" y="3890232"/>
            <a:ext cx="701722" cy="701722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1508734" y="3948705"/>
            <a:ext cx="453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Er wordt zowel dekking verleend voor de bestuurder </a:t>
            </a:r>
          </a:p>
          <a:p>
            <a:r>
              <a:rPr lang="nl-NL" sz="1600" dirty="0" smtClean="0"/>
              <a:t>als voor de passagiers. </a:t>
            </a:r>
            <a:endParaRPr lang="nl-NL" sz="1600" dirty="0"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54" y="5024924"/>
            <a:ext cx="729703" cy="729703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1508734" y="5097387"/>
            <a:ext cx="453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Er wordt alleen uitgekeerd bij blijvende schade, denk hierbij aan blijvende invaliditeit of overlijden.</a:t>
            </a:r>
            <a:endParaRPr lang="nl-NL" sz="1600" dirty="0"/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7679" y="945036"/>
            <a:ext cx="580504" cy="580504"/>
          </a:xfrm>
          <a:prstGeom prst="rect">
            <a:avLst/>
          </a:prstGeom>
        </p:spPr>
      </p:pic>
      <p:sp>
        <p:nvSpPr>
          <p:cNvPr id="28" name="Tekstvak 27"/>
          <p:cNvSpPr txBox="1"/>
          <p:nvPr/>
        </p:nvSpPr>
        <p:spPr>
          <a:xfrm>
            <a:off x="7560692" y="1777779"/>
            <a:ext cx="2998703" cy="73866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0 t/m 8 personen (per persoon)</a:t>
            </a:r>
          </a:p>
          <a:p>
            <a:r>
              <a:rPr lang="nl-NL" sz="1400" dirty="0" smtClean="0">
                <a:solidFill>
                  <a:schemeClr val="bg1"/>
                </a:solidFill>
              </a:rPr>
              <a:t>Overlijden</a:t>
            </a:r>
            <a:r>
              <a:rPr lang="nl-NL" sz="1400" dirty="0" smtClean="0">
                <a:solidFill>
                  <a:schemeClr val="bg1"/>
                </a:solidFill>
              </a:rPr>
              <a:t>	</a:t>
            </a:r>
            <a:r>
              <a:rPr lang="nl-NL" sz="1400" dirty="0">
                <a:solidFill>
                  <a:schemeClr val="bg1"/>
                </a:solidFill>
              </a:rPr>
              <a:t>	</a:t>
            </a:r>
            <a:r>
              <a:rPr lang="nl-NL" sz="1400" dirty="0" smtClean="0">
                <a:solidFill>
                  <a:schemeClr val="bg1"/>
                </a:solidFill>
              </a:rPr>
              <a:t>€10.000</a:t>
            </a:r>
          </a:p>
          <a:p>
            <a:r>
              <a:rPr lang="nl-NL" sz="1400" dirty="0" smtClean="0">
                <a:solidFill>
                  <a:schemeClr val="bg1"/>
                </a:solidFill>
              </a:rPr>
              <a:t>Blijvende invaliditeit	€50.000</a:t>
            </a:r>
          </a:p>
        </p:txBody>
      </p:sp>
    </p:spTree>
    <p:extLst>
      <p:ext uri="{BB962C8B-B14F-4D97-AF65-F5344CB8AC3E}">
        <p14:creationId xmlns:p14="http://schemas.microsoft.com/office/powerpoint/2010/main" val="36102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ereende">
  <a:themeElements>
    <a:clrScheme name="deVereende">
      <a:dk1>
        <a:srgbClr val="000000"/>
      </a:dk1>
      <a:lt1>
        <a:srgbClr val="FFFFFF"/>
      </a:lt1>
      <a:dk2>
        <a:srgbClr val="92BABF"/>
      </a:dk2>
      <a:lt2>
        <a:srgbClr val="E7E6E6"/>
      </a:lt2>
      <a:accent1>
        <a:srgbClr val="8FB6BB"/>
      </a:accent1>
      <a:accent2>
        <a:srgbClr val="F5C400"/>
      </a:accent2>
      <a:accent3>
        <a:srgbClr val="FF8300"/>
      </a:accent3>
      <a:accent4>
        <a:srgbClr val="009BDE"/>
      </a:accent4>
      <a:accent5>
        <a:srgbClr val="4E9D2D"/>
      </a:accent5>
      <a:accent6>
        <a:srgbClr val="8E8279"/>
      </a:accent6>
      <a:hlink>
        <a:srgbClr val="662E6B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13670</TotalTime>
  <Words>854</Words>
  <Application>Microsoft Office PowerPoint</Application>
  <PresentationFormat>Aangepast</PresentationFormat>
  <Paragraphs>125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deVereende</vt:lpstr>
      <vt:lpstr>De praalwagenverzekering</vt:lpstr>
      <vt:lpstr>PowerPoint-presentatie</vt:lpstr>
      <vt:lpstr>Wie is de Vereende?  </vt:lpstr>
      <vt:lpstr>Voor wie of wat is de praalwagenverzekering?</vt:lpstr>
      <vt:lpstr>Hoe ziet de praalwagenverzekering er uit?</vt:lpstr>
      <vt:lpstr>De voorwaarden</vt:lpstr>
      <vt:lpstr>De veiligheidsmaatregelen</vt:lpstr>
      <vt:lpstr>De WA dekking (wettelijke aansprakelijkheid)</vt:lpstr>
      <vt:lpstr>De OI dekking (ongevallen inzittenden)</vt:lpstr>
      <vt:lpstr>Het aanvraagproces</vt:lpstr>
      <vt:lpstr>De overige verzekeringen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Wesley Piepers</cp:lastModifiedBy>
  <cp:revision>194</cp:revision>
  <cp:lastPrinted>2018-10-22T14:16:53Z</cp:lastPrinted>
  <dcterms:created xsi:type="dcterms:W3CDTF">2016-09-01T08:34:00Z</dcterms:created>
  <dcterms:modified xsi:type="dcterms:W3CDTF">2023-10-02T09:54:21Z</dcterms:modified>
</cp:coreProperties>
</file>